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91" r:id="rId3"/>
    <p:sldId id="272" r:id="rId4"/>
    <p:sldId id="290" r:id="rId5"/>
    <p:sldId id="276" r:id="rId6"/>
    <p:sldId id="294" r:id="rId7"/>
    <p:sldId id="275" r:id="rId8"/>
    <p:sldId id="273" r:id="rId9"/>
    <p:sldId id="293" r:id="rId10"/>
    <p:sldId id="292" r:id="rId11"/>
    <p:sldId id="303" r:id="rId12"/>
    <p:sldId id="324" r:id="rId13"/>
    <p:sldId id="323" r:id="rId14"/>
    <p:sldId id="326" r:id="rId15"/>
    <p:sldId id="325" r:id="rId16"/>
    <p:sldId id="306" r:id="rId17"/>
    <p:sldId id="302" r:id="rId18"/>
    <p:sldId id="262" r:id="rId19"/>
    <p:sldId id="288" r:id="rId20"/>
    <p:sldId id="261" r:id="rId21"/>
    <p:sldId id="270" r:id="rId22"/>
    <p:sldId id="296" r:id="rId23"/>
    <p:sldId id="297" r:id="rId24"/>
    <p:sldId id="267" r:id="rId25"/>
    <p:sldId id="268" r:id="rId26"/>
    <p:sldId id="298" r:id="rId27"/>
    <p:sldId id="299" r:id="rId28"/>
    <p:sldId id="300" r:id="rId29"/>
    <p:sldId id="301" r:id="rId30"/>
    <p:sldId id="304" r:id="rId31"/>
    <p:sldId id="295" r:id="rId32"/>
    <p:sldId id="307" r:id="rId33"/>
    <p:sldId id="266" r:id="rId34"/>
    <p:sldId id="263" r:id="rId35"/>
    <p:sldId id="264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133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227D-41B4-6149-8699-F7E868917D3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D79F8-6EB9-2A49-9FE6-C9FDC171C6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IA_Newark_and_Suburban_Architects_logo_RGB.png"/>
          <p:cNvPicPr/>
          <p:nvPr userDrawn="1"/>
        </p:nvPicPr>
        <p:blipFill>
          <a:blip r:embed="rId13"/>
          <a:stretch>
            <a:fillRect/>
          </a:stretch>
        </p:blipFill>
        <p:spPr>
          <a:xfrm>
            <a:off x="6057900" y="6234988"/>
            <a:ext cx="2628900" cy="48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11849-30BA-48CE-81A4-A3056287AF9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92758" y="6234988"/>
            <a:ext cx="1795785" cy="4636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JLhbTGzE6MA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udH-4BysA" TargetMode="External"/><Relationship Id="rId2" Type="http://schemas.openxmlformats.org/officeDocument/2006/relationships/hyperlink" Target="https://www.youtube.com/watch?v=FS3_LKot7J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04527"/>
            <a:ext cx="7772400" cy="1752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w Cen MT" panose="020B0602020104020603" pitchFamily="34" charset="0"/>
              </a:rPr>
              <a:t>Architecture &amp; Design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Education / Careers / Profession </a:t>
            </a: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F893FBA4-9246-4334-A4E7-2C6E0D12DD3D}"/>
              </a:ext>
            </a:extLst>
          </p:cNvPr>
          <p:cNvSpPr txBox="1">
            <a:spLocks/>
          </p:cNvSpPr>
          <p:nvPr/>
        </p:nvSpPr>
        <p:spPr>
          <a:xfrm>
            <a:off x="3004454" y="3679368"/>
            <a:ext cx="6400800" cy="1705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Ronald C. Weston, AIA</a:t>
            </a:r>
          </a:p>
          <a:p>
            <a:pPr algn="l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Vice President at PS&amp;S Architects &amp; Engineers</a:t>
            </a:r>
          </a:p>
          <a:p>
            <a:pPr algn="l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President at AIA Newark &amp; Suburban Architects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9D257-EECC-468E-92FC-7834DDD02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57" y="3809999"/>
            <a:ext cx="1607344" cy="1607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54207-E117-451A-A684-0958EB60C9A1}"/>
              </a:ext>
            </a:extLst>
          </p:cNvPr>
          <p:cNvSpPr/>
          <p:nvPr/>
        </p:nvSpPr>
        <p:spPr>
          <a:xfrm>
            <a:off x="508000" y="420914"/>
            <a:ext cx="8084457" cy="55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4D5BE-F9EC-484F-83D6-0CD7E2C68E35}"/>
              </a:ext>
            </a:extLst>
          </p:cNvPr>
          <p:cNvSpPr txBox="1"/>
          <p:nvPr/>
        </p:nvSpPr>
        <p:spPr>
          <a:xfrm>
            <a:off x="841829" y="1752600"/>
            <a:ext cx="8458200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College Degree in Architecture –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5-year Accredited Bachelor of Arch Degree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Bachelor Degree + 2-year Master of Arch Degree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Gain work experience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Intern / Apprentice for 36 months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NCARB AXP experience hours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Take and pass a state licensing exam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NCARB ARE Exam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State Boards of Architecture issue license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95D0A-83AC-4851-8288-9A8E25E10F65}"/>
              </a:ext>
            </a:extLst>
          </p:cNvPr>
          <p:cNvSpPr txBox="1"/>
          <p:nvPr/>
        </p:nvSpPr>
        <p:spPr>
          <a:xfrm>
            <a:off x="827313" y="533400"/>
            <a:ext cx="5181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HOW</a:t>
            </a:r>
          </a:p>
          <a:p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do you become an Architect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B9BCD-DFC0-459E-8926-4F56E6B18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14406"/>
            <a:ext cx="8572500" cy="5238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C5A34-E610-4CD7-A64F-957FAB2BF0D6}"/>
              </a:ext>
            </a:extLst>
          </p:cNvPr>
          <p:cNvSpPr txBox="1"/>
          <p:nvPr/>
        </p:nvSpPr>
        <p:spPr>
          <a:xfrm>
            <a:off x="395514" y="5638800"/>
            <a:ext cx="322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Source: 2017 Design Intelligence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DDC26-5749-4962-9245-992EA8D13C4D}"/>
              </a:ext>
            </a:extLst>
          </p:cNvPr>
          <p:cNvSpPr txBox="1"/>
          <p:nvPr/>
        </p:nvSpPr>
        <p:spPr>
          <a:xfrm>
            <a:off x="566055" y="707568"/>
            <a:ext cx="763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anose="020B0602020104020603" pitchFamily="34" charset="0"/>
              </a:rPr>
              <a:t>U.S. Schools of Architecture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2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2D5F14-19D0-4989-8BE7-4AE7B2CD3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50" y="1645418"/>
            <a:ext cx="3169680" cy="1783582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18F536DC-6F87-4C75-939A-53E84C598A18}"/>
              </a:ext>
            </a:extLst>
          </p:cNvPr>
          <p:cNvSpPr txBox="1">
            <a:spLocks/>
          </p:cNvSpPr>
          <p:nvPr/>
        </p:nvSpPr>
        <p:spPr>
          <a:xfrm>
            <a:off x="566715" y="332703"/>
            <a:ext cx="7212946" cy="113364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The ARCHITECTS Vision </a:t>
            </a:r>
          </a:p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Starts with Drawings &amp; Sketches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8D92A-FF88-43ED-9F94-34B0D4A3E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55" y="3149262"/>
            <a:ext cx="3968401" cy="2896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C81E6-E699-4E77-A790-ABADF6C62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15" y="2151229"/>
            <a:ext cx="4061523" cy="39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25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18F536DC-6F87-4C75-939A-53E84C598A18}"/>
              </a:ext>
            </a:extLst>
          </p:cNvPr>
          <p:cNvSpPr txBox="1">
            <a:spLocks/>
          </p:cNvSpPr>
          <p:nvPr/>
        </p:nvSpPr>
        <p:spPr>
          <a:xfrm>
            <a:off x="566715" y="231105"/>
            <a:ext cx="7604828" cy="113364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ARCHITECTS NEW DESIGN TOOLS: </a:t>
            </a:r>
          </a:p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CAD &amp; Building Information Modeling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6A067-1EEF-4AF5-984F-32689273B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29" y="1393777"/>
            <a:ext cx="7060395" cy="47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8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18F536DC-6F87-4C75-939A-53E84C598A18}"/>
              </a:ext>
            </a:extLst>
          </p:cNvPr>
          <p:cNvSpPr txBox="1">
            <a:spLocks/>
          </p:cNvSpPr>
          <p:nvPr/>
        </p:nvSpPr>
        <p:spPr>
          <a:xfrm>
            <a:off x="566715" y="231105"/>
            <a:ext cx="7604828" cy="113364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ARCHITECTS NEW DESIGN TOOLS: </a:t>
            </a:r>
          </a:p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CAD &amp; Building Information Modeling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A3CE201-CD5D-4C2D-95AE-F8BCEEE9F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2786060"/>
            <a:ext cx="4596276" cy="238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C3A113-57C0-42C1-9E2D-971B21737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123" y="2852530"/>
            <a:ext cx="4966877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2E8367-45D1-4AB1-8D9B-5A11C2A6237D}"/>
              </a:ext>
            </a:extLst>
          </p:cNvPr>
          <p:cNvSpPr txBox="1"/>
          <p:nvPr/>
        </p:nvSpPr>
        <p:spPr>
          <a:xfrm>
            <a:off x="537029" y="1396683"/>
            <a:ext cx="845820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Roboto Medium" pitchFamily="2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Structural Model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Mechanical, Electrical and Plumbing Models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  <a:ea typeface="Roboto Medium" pitchFamily="2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7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18F536DC-6F87-4C75-939A-53E84C598A18}"/>
              </a:ext>
            </a:extLst>
          </p:cNvPr>
          <p:cNvSpPr txBox="1">
            <a:spLocks/>
          </p:cNvSpPr>
          <p:nvPr/>
        </p:nvSpPr>
        <p:spPr>
          <a:xfrm>
            <a:off x="566715" y="231105"/>
            <a:ext cx="7604828" cy="113364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ARCHITECTS NEW DESIGN TOOLS: </a:t>
            </a:r>
          </a:p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CAD &amp; Building Information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AA890-8C61-4D24-AEAA-6CA238051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15" y="1526720"/>
            <a:ext cx="7953829" cy="44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33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18F536DC-6F87-4C75-939A-53E84C598A18}"/>
              </a:ext>
            </a:extLst>
          </p:cNvPr>
          <p:cNvSpPr txBox="1">
            <a:spLocks/>
          </p:cNvSpPr>
          <p:nvPr/>
        </p:nvSpPr>
        <p:spPr>
          <a:xfrm>
            <a:off x="566715" y="332703"/>
            <a:ext cx="7212946" cy="113364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ARCHITECTS NEW DESIGN TOOLS: </a:t>
            </a:r>
          </a:p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3D Virtual Reality (Oculus Rift)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198ED-0833-4BF1-A4B3-C57D15E2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752" y="3886200"/>
            <a:ext cx="3419638" cy="1923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9213B0-5F3C-42F2-A0ED-04DC9087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64" y="1636939"/>
            <a:ext cx="4054057" cy="2249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A7CEFE-3CA6-4776-BD32-402641161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59" y="3560486"/>
            <a:ext cx="4105579" cy="2249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810AB-06CB-4822-9158-21E6A8693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246" y="1632341"/>
            <a:ext cx="3429506" cy="19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5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87DA9-2846-4A3B-97DB-10A7309E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15" y="1827206"/>
            <a:ext cx="3585903" cy="193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85D9A3-8F32-4FD6-8CE4-C03489A7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618" y="2793993"/>
            <a:ext cx="4649410" cy="2615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5987B-6D32-417A-9A5B-D774A842E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1" y="3760780"/>
            <a:ext cx="3859008" cy="2161044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18F536DC-6F87-4C75-939A-53E84C598A18}"/>
              </a:ext>
            </a:extLst>
          </p:cNvPr>
          <p:cNvSpPr txBox="1">
            <a:spLocks/>
          </p:cNvSpPr>
          <p:nvPr/>
        </p:nvSpPr>
        <p:spPr>
          <a:xfrm>
            <a:off x="566715" y="332703"/>
            <a:ext cx="7212946" cy="113364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ARCHITECTS NEW DESIGN TOOLS: </a:t>
            </a:r>
          </a:p>
          <a:p>
            <a:pPr marL="12700" algn="l">
              <a:spcBef>
                <a:spcPts val="100"/>
              </a:spcBef>
            </a:pP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/>
                <a:cs typeface="Tw Cen MT"/>
              </a:rPr>
              <a:t>3D Printed Models (MakerBot)</a:t>
            </a:r>
          </a:p>
        </p:txBody>
      </p:sp>
    </p:spTree>
    <p:extLst>
      <p:ext uri="{BB962C8B-B14F-4D97-AF65-F5344CB8AC3E}">
        <p14:creationId xmlns:p14="http://schemas.microsoft.com/office/powerpoint/2010/main" val="4194573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E06D2-19EA-4BA5-91FA-33618DA9C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94" y="505160"/>
            <a:ext cx="8041596" cy="50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2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F8BC9-B1FB-48A6-ADBC-18628068F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481353"/>
            <a:ext cx="8118271" cy="54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74D5BE-F9EC-484F-83D6-0CD7E2C68E35}"/>
              </a:ext>
            </a:extLst>
          </p:cNvPr>
          <p:cNvSpPr txBox="1"/>
          <p:nvPr/>
        </p:nvSpPr>
        <p:spPr>
          <a:xfrm>
            <a:off x="841829" y="1955796"/>
            <a:ext cx="8458200" cy="298543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 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Give you some information about me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  Introduce reasons to consider becoming an architect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Convey the importance &amp; impact of good design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What you can study to prepare for architecture school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Discuss the education path towards becoming an architect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Outline design and construction process &amp; tools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cs typeface="Arial" pitchFamily="34" charset="0"/>
              </a:rPr>
              <a:t>  Introduce allied design &amp; engineering fields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  <a:cs typeface="Arial" pitchFamily="34" charset="0"/>
              </a:rPr>
              <a:t>  End with questions &amp; discussion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95D0A-83AC-4851-8288-9A8E25E10F65}"/>
              </a:ext>
            </a:extLst>
          </p:cNvPr>
          <p:cNvSpPr txBox="1"/>
          <p:nvPr/>
        </p:nvSpPr>
        <p:spPr>
          <a:xfrm>
            <a:off x="827313" y="707568"/>
            <a:ext cx="5181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w Cen MT" panose="020B0602020104020603" pitchFamily="34" charset="0"/>
              </a:rPr>
              <a:t>ABOUT TODAY</a:t>
            </a:r>
          </a:p>
          <a:p>
            <a:r>
              <a:rPr lang="en-US" sz="3200" b="1" dirty="0">
                <a:solidFill>
                  <a:srgbClr val="FF0000"/>
                </a:solidFill>
                <a:latin typeface="Tw Cen MT" panose="020B0602020104020603" pitchFamily="34" charset="0"/>
              </a:rPr>
              <a:t>What I hope to accomplish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1EB2C-CFED-4912-8D96-3A0EBD08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8" y="540322"/>
            <a:ext cx="8113485" cy="539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3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D7A9C-183C-4A36-8A98-BA450EE44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82" y="416152"/>
            <a:ext cx="8102236" cy="543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13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0302E-F1D7-48BB-B33E-D38EB27D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3" y="527275"/>
            <a:ext cx="8046632" cy="535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E258-79E6-44F3-901A-F9439F6A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66" y="542471"/>
            <a:ext cx="82250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17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E793E-95AA-4629-A135-27B9209DB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65" y="464458"/>
            <a:ext cx="8156084" cy="542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85F85-6B78-407F-A9A5-B0F2C435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66" y="503236"/>
            <a:ext cx="8060419" cy="50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12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18417-8FA4-40C5-B70B-89AB56343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44" y="507999"/>
            <a:ext cx="7993488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95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23D56-DD7E-430A-B3DF-1F0EB97C9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66" y="478971"/>
            <a:ext cx="7993163" cy="50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8CD87-6C92-4126-A25F-5D3CCC18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415924"/>
            <a:ext cx="8081549" cy="53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74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39E06-D4EB-4181-A79D-8278F3A8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" y="430665"/>
            <a:ext cx="8058949" cy="54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6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54207-E117-451A-A684-0958EB60C9A1}"/>
              </a:ext>
            </a:extLst>
          </p:cNvPr>
          <p:cNvSpPr/>
          <p:nvPr/>
        </p:nvSpPr>
        <p:spPr>
          <a:xfrm>
            <a:off x="508000" y="420914"/>
            <a:ext cx="8084457" cy="55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F9C2F804-07D6-4358-903E-4672AA7EBC35}"/>
              </a:ext>
            </a:extLst>
          </p:cNvPr>
          <p:cNvSpPr txBox="1"/>
          <p:nvPr/>
        </p:nvSpPr>
        <p:spPr>
          <a:xfrm>
            <a:off x="765302" y="1583006"/>
            <a:ext cx="508635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 person who </a:t>
            </a:r>
            <a:r>
              <a:rPr sz="2400" spc="-10" dirty="0">
                <a:solidFill>
                  <a:srgbClr val="FFFFFF"/>
                </a:solidFill>
                <a:latin typeface="Tw Cen MT"/>
                <a:cs typeface="Tw Cen MT"/>
              </a:rPr>
              <a:t>engages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in the </a:t>
            </a: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	</a:t>
            </a:r>
            <a:r>
              <a:rPr sz="2400" spc="-5" dirty="0">
                <a:solidFill>
                  <a:srgbClr val="FFFFFF"/>
                </a:solidFill>
                <a:latin typeface="Tw Cen MT"/>
                <a:cs typeface="Tw Cen MT"/>
              </a:rPr>
              <a:t>profession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of</a:t>
            </a:r>
            <a:r>
              <a:rPr sz="2400" spc="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architecture.</a:t>
            </a:r>
            <a:endParaRPr sz="2400" dirty="0">
              <a:latin typeface="Tw Cen MT"/>
              <a:cs typeface="Tw Cen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Tw Cen MT"/>
              <a:buAutoNum type="arabicPeriod"/>
            </a:pPr>
            <a:endParaRPr sz="24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 person </a:t>
            </a:r>
            <a:r>
              <a:rPr sz="2400" spc="-5" dirty="0">
                <a:solidFill>
                  <a:srgbClr val="FFFFFF"/>
                </a:solidFill>
                <a:latin typeface="Tw Cen MT"/>
                <a:cs typeface="Tw Cen MT"/>
              </a:rPr>
              <a:t>professionally </a:t>
            </a:r>
            <a:r>
              <a:rPr sz="2400" spc="-10" dirty="0">
                <a:solidFill>
                  <a:srgbClr val="FFFFFF"/>
                </a:solidFill>
                <a:latin typeface="Tw Cen MT"/>
                <a:cs typeface="Tw Cen MT"/>
              </a:rPr>
              <a:t>engaged </a:t>
            </a:r>
            <a:r>
              <a:rPr sz="2400" spc="-5" dirty="0">
                <a:solidFill>
                  <a:srgbClr val="FFFFFF"/>
                </a:solidFill>
                <a:latin typeface="Tw Cen MT"/>
                <a:cs typeface="Tw Cen MT"/>
              </a:rPr>
              <a:t>in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the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 	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design of certain  </a:t>
            </a:r>
            <a:r>
              <a:rPr sz="2400" spc="-10" dirty="0">
                <a:solidFill>
                  <a:srgbClr val="FFFFFF"/>
                </a:solidFill>
                <a:latin typeface="Tw Cen MT"/>
                <a:cs typeface="Tw Cen MT"/>
              </a:rPr>
              <a:t>large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constructions </a:t>
            </a: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	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other than buildings and the </a:t>
            </a:r>
            <a:r>
              <a:rPr sz="2400" spc="-10" dirty="0">
                <a:solidFill>
                  <a:srgbClr val="FFFFFF"/>
                </a:solidFill>
                <a:latin typeface="Tw Cen MT"/>
                <a:cs typeface="Tw Cen MT"/>
              </a:rPr>
              <a:t>like: </a:t>
            </a:r>
            <a:r>
              <a:rPr lang="en-US" sz="2400" spc="-10" dirty="0">
                <a:solidFill>
                  <a:srgbClr val="FFFFFF"/>
                </a:solidFill>
                <a:latin typeface="Tw Cen MT"/>
                <a:cs typeface="Tw Cen MT"/>
              </a:rPr>
              <a:t>	</a:t>
            </a:r>
            <a:r>
              <a:rPr sz="2400" spc="-5" dirty="0">
                <a:solidFill>
                  <a:srgbClr val="FFFFFF"/>
                </a:solidFill>
                <a:latin typeface="Tw Cen MT"/>
                <a:cs typeface="Tw Cen MT"/>
              </a:rPr>
              <a:t>landscape 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architect; </a:t>
            </a:r>
            <a:r>
              <a:rPr sz="2400" spc="-10" dirty="0">
                <a:solidFill>
                  <a:srgbClr val="FFFFFF"/>
                </a:solidFill>
                <a:latin typeface="Tw Cen MT"/>
                <a:cs typeface="Tw Cen MT"/>
              </a:rPr>
              <a:t>naval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architect.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336550" algn="l"/>
                <a:tab pos="337185" algn="l"/>
              </a:tabLst>
            </a:pPr>
            <a:endParaRPr lang="en-US" sz="2400" dirty="0">
              <a:latin typeface="Tw Cen MT"/>
              <a:cs typeface="Tw Cen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336550" algn="l"/>
                <a:tab pos="337185" algn="l"/>
              </a:tabLst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3.	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The </a:t>
            </a:r>
            <a:r>
              <a:rPr sz="2400" spc="-15" dirty="0">
                <a:solidFill>
                  <a:srgbClr val="FFFFFF"/>
                </a:solidFill>
                <a:latin typeface="Tw Cen MT"/>
                <a:cs typeface="Tw Cen MT"/>
              </a:rPr>
              <a:t>deviser, </a:t>
            </a:r>
            <a:r>
              <a:rPr sz="2400" spc="-25" dirty="0">
                <a:solidFill>
                  <a:srgbClr val="FFFFFF"/>
                </a:solidFill>
                <a:latin typeface="Tw Cen MT"/>
                <a:cs typeface="Tw Cen MT"/>
              </a:rPr>
              <a:t>maker,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or creator of</a:t>
            </a:r>
            <a:r>
              <a:rPr lang="en-US" sz="2400" spc="25" dirty="0">
                <a:solidFill>
                  <a:srgbClr val="FFFFFF"/>
                </a:solidFill>
                <a:latin typeface="Tw Cen MT"/>
                <a:cs typeface="Tw Cen MT"/>
              </a:rPr>
              <a:t> 	</a:t>
            </a:r>
            <a:r>
              <a:rPr sz="2400" spc="-10" dirty="0">
                <a:solidFill>
                  <a:srgbClr val="FFFFFF"/>
                </a:solidFill>
                <a:latin typeface="Tw Cen MT"/>
                <a:cs typeface="Tw Cen MT"/>
              </a:rPr>
              <a:t>anything.</a:t>
            </a:r>
            <a:endParaRPr sz="2400" dirty="0">
              <a:latin typeface="Tw Cen MT"/>
              <a:cs typeface="Tw Cen M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124FF21-189A-4033-B147-836C6BD99359}"/>
              </a:ext>
            </a:extLst>
          </p:cNvPr>
          <p:cNvSpPr txBox="1">
            <a:spLocks/>
          </p:cNvSpPr>
          <p:nvPr/>
        </p:nvSpPr>
        <p:spPr>
          <a:xfrm>
            <a:off x="740883" y="728623"/>
            <a:ext cx="513080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3600" b="1" dirty="0">
                <a:solidFill>
                  <a:schemeClr val="bg1"/>
                </a:solidFill>
              </a:rPr>
              <a:t>Architect: </a:t>
            </a:r>
            <a:r>
              <a:rPr lang="en-US" sz="3600" b="1" spc="-10" dirty="0">
                <a:solidFill>
                  <a:schemeClr val="bg1"/>
                </a:solidFill>
                <a:latin typeface="Tw Cen MT"/>
                <a:cs typeface="Tw Cen MT"/>
              </a:rPr>
              <a:t>[</a:t>
            </a:r>
            <a:r>
              <a:rPr lang="en-US" sz="3600" b="1" spc="-10" dirty="0" err="1">
                <a:solidFill>
                  <a:schemeClr val="bg1"/>
                </a:solidFill>
                <a:latin typeface="Tw Cen MT"/>
                <a:cs typeface="Tw Cen MT"/>
              </a:rPr>
              <a:t>ahr-ki-tekt</a:t>
            </a:r>
            <a:r>
              <a:rPr lang="en-US" sz="3600" b="1" spc="-10" dirty="0">
                <a:solidFill>
                  <a:schemeClr val="bg1"/>
                </a:solidFill>
                <a:latin typeface="Tw Cen MT"/>
                <a:cs typeface="Tw Cen MT"/>
              </a:rPr>
              <a:t>]</a:t>
            </a:r>
            <a:r>
              <a:rPr lang="en-US" sz="3600" b="1" spc="-114" dirty="0">
                <a:solidFill>
                  <a:schemeClr val="bg1"/>
                </a:solidFill>
                <a:latin typeface="Tw Cen MT"/>
                <a:cs typeface="Tw Cen MT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latin typeface="Tw Cen MT"/>
                <a:cs typeface="Tw Cen MT"/>
              </a:rPr>
              <a:t>noun</a:t>
            </a:r>
            <a:endParaRPr lang="en-US" sz="3600" b="1" dirty="0">
              <a:solidFill>
                <a:schemeClr val="bg1"/>
              </a:solidFill>
              <a:latin typeface="Tw Cen MT"/>
              <a:cs typeface="Tw Cen M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2EE4A-23F1-4EFF-9A48-B1F73782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38" y="1957618"/>
            <a:ext cx="3187736" cy="270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52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1A8E8-8F3A-49D2-AEBB-C0F8F1A15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319" y="2053318"/>
            <a:ext cx="5481348" cy="3810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3A1393-6FB4-484F-A83E-40FB3653F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3" y="384175"/>
            <a:ext cx="4021667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15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54207-E117-451A-A684-0958EB60C9A1}"/>
              </a:ext>
            </a:extLst>
          </p:cNvPr>
          <p:cNvSpPr/>
          <p:nvPr/>
        </p:nvSpPr>
        <p:spPr>
          <a:xfrm>
            <a:off x="508000" y="420914"/>
            <a:ext cx="8084457" cy="55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1BE0AB7-CC8E-48CF-BF07-36409D99BFF8}"/>
              </a:ext>
            </a:extLst>
          </p:cNvPr>
          <p:cNvSpPr txBox="1"/>
          <p:nvPr/>
        </p:nvSpPr>
        <p:spPr>
          <a:xfrm>
            <a:off x="943429" y="1400770"/>
            <a:ext cx="7460342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440180" indent="-457200">
              <a:buFont typeface="+mj-lt"/>
              <a:buAutoNum type="arabicPeriod"/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Interior</a:t>
            </a: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Designer  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Urban Designer </a:t>
            </a: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/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City</a:t>
            </a: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Planner  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Landscape</a:t>
            </a:r>
            <a:r>
              <a:rPr sz="2400" spc="-4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Architect  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Product or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Lighting Designer 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Lighting Designer </a:t>
            </a:r>
          </a:p>
          <a:p>
            <a:pPr marL="469900" marR="1440180" indent="-457200">
              <a:buFont typeface="+mj-lt"/>
              <a:buAutoNum type="arabicPeriod"/>
            </a:pP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Acoustic Designer 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r>
              <a:rPr sz="2400" spc="0" dirty="0">
                <a:solidFill>
                  <a:srgbClr val="FFFFFF"/>
                </a:solidFill>
                <a:latin typeface="Tw Cen MT"/>
                <a:cs typeface="Tw Cen MT"/>
              </a:rPr>
              <a:t>Kitchen </a:t>
            </a:r>
            <a:r>
              <a:rPr sz="2400" dirty="0">
                <a:solidFill>
                  <a:srgbClr val="FFFFFF"/>
                </a:solidFill>
                <a:latin typeface="Tw Cen MT"/>
                <a:cs typeface="Tw Cen MT"/>
              </a:rPr>
              <a:t>Designer  </a:t>
            </a:r>
            <a:endParaRPr lang="en-US" sz="2400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r>
              <a:rPr lang="en-US" sz="2400" spc="-5" dirty="0">
                <a:solidFill>
                  <a:srgbClr val="FFFFFF"/>
                </a:solidFill>
                <a:latin typeface="Tw Cen MT"/>
                <a:cs typeface="Tw Cen MT"/>
              </a:rPr>
              <a:t>Real Estate Developer</a:t>
            </a:r>
          </a:p>
          <a:p>
            <a:pPr marL="469900" marR="1440180" indent="-457200">
              <a:buFont typeface="+mj-lt"/>
              <a:buAutoNum type="arabicPeriod"/>
            </a:pPr>
            <a:r>
              <a:rPr lang="en-US" sz="2400" spc="-5" dirty="0">
                <a:solidFill>
                  <a:srgbClr val="FFFFFF"/>
                </a:solidFill>
                <a:latin typeface="Tw Cen MT"/>
                <a:cs typeface="Tw Cen MT"/>
              </a:rPr>
              <a:t>Builder / Construction Manager</a:t>
            </a:r>
          </a:p>
          <a:p>
            <a:pPr marL="469900" marR="1440180" indent="-457200">
              <a:buFont typeface="+mj-lt"/>
              <a:buAutoNum type="arabicPeriod"/>
            </a:pPr>
            <a:endParaRPr lang="en-US" sz="2400" spc="-5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endParaRPr sz="2400" dirty="0">
              <a:latin typeface="Tw Cen MT"/>
              <a:cs typeface="Tw Cen MT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ECB9CF5-E2F2-4D6C-8944-EB2A8707F563}"/>
              </a:ext>
            </a:extLst>
          </p:cNvPr>
          <p:cNvSpPr txBox="1">
            <a:spLocks/>
          </p:cNvSpPr>
          <p:nvPr/>
        </p:nvSpPr>
        <p:spPr>
          <a:xfrm>
            <a:off x="1048947" y="700001"/>
            <a:ext cx="6828971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spc="-5" dirty="0">
                <a:solidFill>
                  <a:schemeClr val="bg1"/>
                </a:solidFill>
                <a:latin typeface="Tw Cen MT" panose="020B0602020104020603" pitchFamily="34" charset="0"/>
              </a:rPr>
              <a:t>Architect cross-over</a:t>
            </a:r>
            <a:r>
              <a:rPr lang="en-US" sz="3600" b="1" spc="-60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careers:</a:t>
            </a:r>
          </a:p>
        </p:txBody>
      </p:sp>
    </p:spTree>
    <p:extLst>
      <p:ext uri="{BB962C8B-B14F-4D97-AF65-F5344CB8AC3E}">
        <p14:creationId xmlns:p14="http://schemas.microsoft.com/office/powerpoint/2010/main" val="4269315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54207-E117-451A-A684-0958EB60C9A1}"/>
              </a:ext>
            </a:extLst>
          </p:cNvPr>
          <p:cNvSpPr/>
          <p:nvPr/>
        </p:nvSpPr>
        <p:spPr>
          <a:xfrm>
            <a:off x="508000" y="420914"/>
            <a:ext cx="8084457" cy="55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1BE0AB7-CC8E-48CF-BF07-36409D99BFF8}"/>
              </a:ext>
            </a:extLst>
          </p:cNvPr>
          <p:cNvSpPr txBox="1"/>
          <p:nvPr/>
        </p:nvSpPr>
        <p:spPr>
          <a:xfrm>
            <a:off x="986971" y="1458826"/>
            <a:ext cx="7460342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Civil Engineers</a:t>
            </a:r>
          </a:p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Structural Engineers</a:t>
            </a:r>
          </a:p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Mechanical Engineers (HVAC &amp; Plumbing)</a:t>
            </a:r>
          </a:p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Electrical Engineers</a:t>
            </a:r>
          </a:p>
          <a:p>
            <a:pPr marL="469900" marR="1440180" indent="-457200">
              <a:buFont typeface="+mj-lt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Tw Cen MT"/>
                <a:cs typeface="Tw Cen MT"/>
              </a:rPr>
              <a:t>Fire Protection Engineers</a:t>
            </a:r>
          </a:p>
          <a:p>
            <a:pPr marL="469900" marR="1440180" indent="-457200">
              <a:buFont typeface="+mj-lt"/>
              <a:buAutoNum type="arabicPeriod"/>
            </a:pPr>
            <a:endParaRPr lang="en-US" sz="2400" spc="-5" dirty="0">
              <a:solidFill>
                <a:srgbClr val="FFFFFF"/>
              </a:solidFill>
              <a:latin typeface="Tw Cen MT"/>
              <a:cs typeface="Tw Cen MT"/>
            </a:endParaRPr>
          </a:p>
          <a:p>
            <a:pPr marL="469900" marR="1440180" indent="-457200">
              <a:buFont typeface="+mj-lt"/>
              <a:buAutoNum type="arabicPeriod"/>
            </a:pPr>
            <a:endParaRPr sz="2400" dirty="0">
              <a:latin typeface="Tw Cen MT"/>
              <a:cs typeface="Tw Cen MT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ECB9CF5-E2F2-4D6C-8944-EB2A8707F563}"/>
              </a:ext>
            </a:extLst>
          </p:cNvPr>
          <p:cNvSpPr txBox="1">
            <a:spLocks/>
          </p:cNvSpPr>
          <p:nvPr/>
        </p:nvSpPr>
        <p:spPr>
          <a:xfrm>
            <a:off x="1048947" y="700001"/>
            <a:ext cx="6828971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100"/>
              </a:spcBef>
            </a:pPr>
            <a:r>
              <a:rPr lang="en-US" sz="3600" b="1" spc="-5" dirty="0">
                <a:solidFill>
                  <a:schemeClr val="bg1"/>
                </a:solidFill>
                <a:latin typeface="Tw Cen MT" panose="020B0602020104020603" pitchFamily="34" charset="0"/>
              </a:rPr>
              <a:t>Building Engineering Disciplines</a:t>
            </a:r>
            <a:endParaRPr lang="en-US" sz="3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39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89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VIDEO LINK 1: Look Up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https://www.youtube.com/watch?v=FS3_LKot7J0</a:t>
            </a:r>
            <a:br>
              <a:rPr lang="en-US" sz="2800" dirty="0">
                <a:hlinkClick r:id="rId2"/>
              </a:rPr>
            </a:br>
            <a:br>
              <a:rPr lang="en-US" sz="2800" dirty="0">
                <a:hlinkClick r:id="rId2"/>
              </a:rPr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533362-7DF1-4083-95D9-2C7F432B2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83" y="1940143"/>
            <a:ext cx="75723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11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996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VIDEO LINK 2: Look Up to America’s Future 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https://www.youtube.com/watch?v=FS3_LKot7J0</a:t>
            </a:r>
            <a:br>
              <a:rPr lang="en-US" sz="2800" dirty="0">
                <a:hlinkClick r:id="rId3"/>
              </a:rPr>
            </a:br>
            <a:br>
              <a:rPr lang="en-US" sz="2800" dirty="0">
                <a:hlinkClick r:id="rId3"/>
              </a:rPr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01062-92ED-46E4-9AAE-4F9886B12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930399"/>
            <a:ext cx="6553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9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667A678-2574-46B2-8D90-9D6A853BC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343" y="682170"/>
            <a:ext cx="6400800" cy="312782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dirty="0">
                <a:solidFill>
                  <a:srgbClr val="FF0000"/>
                </a:solidFill>
              </a:rPr>
              <a:t>Questions </a:t>
            </a:r>
          </a:p>
          <a:p>
            <a:pPr>
              <a:spcBef>
                <a:spcPts val="0"/>
              </a:spcBef>
            </a:pPr>
            <a:r>
              <a:rPr lang="en-US" sz="5400" dirty="0">
                <a:solidFill>
                  <a:srgbClr val="FF0000"/>
                </a:solidFill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5400" dirty="0">
                <a:solidFill>
                  <a:srgbClr val="FF0000"/>
                </a:solidFill>
              </a:rPr>
              <a:t>Discussion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DF13C426-6B7D-4BF0-A3D4-4F241F22709C}"/>
              </a:ext>
            </a:extLst>
          </p:cNvPr>
          <p:cNvSpPr txBox="1">
            <a:spLocks/>
          </p:cNvSpPr>
          <p:nvPr/>
        </p:nvSpPr>
        <p:spPr>
          <a:xfrm>
            <a:off x="3004454" y="3679368"/>
            <a:ext cx="6400800" cy="1705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Ronald C. Weston, AIA</a:t>
            </a:r>
          </a:p>
          <a:p>
            <a:pPr algn="l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Vice President at PS&amp;S Architects &amp; Engineers</a:t>
            </a:r>
          </a:p>
          <a:p>
            <a:pPr algn="l">
              <a:spcBef>
                <a:spcPts val="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President at AIA Newark &amp; Suburban Architects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2A044-D3C4-49E0-A76F-1D478B8A9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57" y="3809999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54207-E117-451A-A684-0958EB60C9A1}"/>
              </a:ext>
            </a:extLst>
          </p:cNvPr>
          <p:cNvSpPr/>
          <p:nvPr/>
        </p:nvSpPr>
        <p:spPr>
          <a:xfrm>
            <a:off x="508000" y="420914"/>
            <a:ext cx="8084457" cy="55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4D5BE-F9EC-484F-83D6-0CD7E2C68E35}"/>
              </a:ext>
            </a:extLst>
          </p:cNvPr>
          <p:cNvSpPr txBox="1"/>
          <p:nvPr/>
        </p:nvSpPr>
        <p:spPr>
          <a:xfrm>
            <a:off x="841829" y="1912254"/>
            <a:ext cx="8458200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You get to see your work built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You can positively affect people’s lives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So….. you can make the world a better place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It is a diverse, changing and creative profession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Architecture is a respected profession</a:t>
            </a:r>
            <a:endParaRPr lang="en-US" sz="2400" dirty="0">
              <a:solidFill>
                <a:schemeClr val="bg1"/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95D0A-83AC-4851-8288-9A8E25E10F65}"/>
              </a:ext>
            </a:extLst>
          </p:cNvPr>
          <p:cNvSpPr txBox="1"/>
          <p:nvPr/>
        </p:nvSpPr>
        <p:spPr>
          <a:xfrm>
            <a:off x="827313" y="693054"/>
            <a:ext cx="5181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REASONS</a:t>
            </a:r>
          </a:p>
          <a:p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to become an Architect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93488"/>
            <a:ext cx="426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Architecture</a:t>
            </a:r>
          </a:p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can make places special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799" y="1752600"/>
            <a:ext cx="6836230" cy="489364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</a:rPr>
              <a:t>             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</a:rPr>
              <a:t>The 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Coliseum in </a:t>
            </a:r>
          </a:p>
          <a:p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                    </a:t>
            </a: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Rome, Italy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AT&amp;T Stadium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Dallas, TX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7BF76-4D8B-48FD-A308-E0ECE76F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78907"/>
            <a:ext cx="4572000" cy="3054220"/>
          </a:xfrm>
          <a:prstGeom prst="rect">
            <a:avLst/>
          </a:prstGeom>
        </p:spPr>
      </p:pic>
      <p:pic>
        <p:nvPicPr>
          <p:cNvPr id="2050" name="Picture 2" descr="C:\FPA\AIA\images for lessons\roman colleseum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01142" y="1615828"/>
            <a:ext cx="4985657" cy="2617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4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93488"/>
            <a:ext cx="426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Architecture</a:t>
            </a:r>
          </a:p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can make places special</a:t>
            </a:r>
          </a:p>
          <a:p>
            <a:endParaRPr lang="en-US" dirty="0"/>
          </a:p>
        </p:txBody>
      </p:sp>
      <p:pic>
        <p:nvPicPr>
          <p:cNvPr id="2051" name="Picture 3" descr="C:\FPA\AIA\images for lessons\eiffel t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4572000" cy="304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799" y="1752600"/>
            <a:ext cx="6386287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</a:rPr>
              <a:t>             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New York Towers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>
              <a:buFont typeface="Arial" pitchFamily="34" charset="0"/>
              <a:buChar char="•"/>
            </a:pPr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/>
            <a:endParaRPr lang="en-US" sz="2400" dirty="0">
              <a:latin typeface="Roboto Medium" pitchFamily="2" charset="0"/>
              <a:ea typeface="Roboto Medium" pitchFamily="2" charset="0"/>
            </a:endParaRP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Eiffel Tower  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CDECC7-8CEA-4B06-A448-55C62BF68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6914" y="1704084"/>
            <a:ext cx="4815114" cy="3129824"/>
          </a:xfrm>
        </p:spPr>
      </p:pic>
    </p:spTree>
    <p:extLst>
      <p:ext uri="{BB962C8B-B14F-4D97-AF65-F5344CB8AC3E}">
        <p14:creationId xmlns:p14="http://schemas.microsoft.com/office/powerpoint/2010/main" val="31845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752600"/>
            <a:ext cx="7772400" cy="1631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Rockefeller Center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Architect:  Raymond Hood</a:t>
            </a:r>
          </a:p>
          <a:p>
            <a:pPr algn="r"/>
            <a:endParaRPr lang="en-US" sz="2400" dirty="0">
              <a:solidFill>
                <a:schemeClr val="bg1"/>
              </a:solidFill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The Center at Christmas time</a:t>
            </a:r>
            <a:endParaRPr lang="en-US" dirty="0">
              <a:solidFill>
                <a:schemeClr val="bg1"/>
              </a:solidFill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pic>
        <p:nvPicPr>
          <p:cNvPr id="7176" name="Picture 8" descr="C:\FPA\AIA\images for lessons\rockefeller center at xm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3402782"/>
            <a:ext cx="6496050" cy="2940868"/>
          </a:xfrm>
          <a:prstGeom prst="rect">
            <a:avLst/>
          </a:prstGeom>
          <a:noFill/>
        </p:spPr>
      </p:pic>
      <p:pic>
        <p:nvPicPr>
          <p:cNvPr id="7177" name="Picture 9" descr="C:\FPA\AIA\images for lessons\rockefeller cen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4191000" cy="322707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508B5C-D9F5-4266-BEC4-4D94F1F15B1B}"/>
              </a:ext>
            </a:extLst>
          </p:cNvPr>
          <p:cNvSpPr txBox="1"/>
          <p:nvPr/>
        </p:nvSpPr>
        <p:spPr>
          <a:xfrm>
            <a:off x="304800" y="203208"/>
            <a:ext cx="426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Architecture</a:t>
            </a:r>
          </a:p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can make places special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6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752600"/>
            <a:ext cx="7467600" cy="415498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The Disney Castle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pPr algn="r"/>
            <a:endParaRPr lang="en-US" sz="2400" dirty="0">
              <a:latin typeface="Arial" pitchFamily="34" charset="0"/>
              <a:ea typeface="Roboto Medium" pitchFamily="2" charset="0"/>
              <a:cs typeface="Arial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Neuschwanstein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 Castle</a:t>
            </a:r>
          </a:p>
          <a:p>
            <a:r>
              <a:rPr lang="en-US" dirty="0">
                <a:solidFill>
                  <a:schemeClr val="bg1"/>
                </a:solidFill>
                <a:latin typeface="Arial" pitchFamily="34" charset="0"/>
                <a:ea typeface="Roboto Medium" pitchFamily="2" charset="0"/>
                <a:cs typeface="Arial" pitchFamily="34" charset="0"/>
              </a:rPr>
              <a:t>the inspiration for the Disney Castle</a:t>
            </a:r>
            <a:endParaRPr lang="en-US" sz="2400" dirty="0">
              <a:solidFill>
                <a:schemeClr val="bg1"/>
              </a:solidFill>
              <a:latin typeface="Arial" pitchFamily="34" charset="0"/>
              <a:ea typeface="Roboto Medium" pitchFamily="2" charset="0"/>
              <a:cs typeface="Arial" pitchFamily="34" charset="0"/>
            </a:endParaRPr>
          </a:p>
        </p:txBody>
      </p:sp>
      <p:pic>
        <p:nvPicPr>
          <p:cNvPr id="3074" name="Picture 2" descr="C:\FPA\AIA\images for lessons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470400" cy="2514600"/>
          </a:xfrm>
          <a:prstGeom prst="rect">
            <a:avLst/>
          </a:prstGeom>
          <a:noFill/>
        </p:spPr>
      </p:pic>
      <p:pic>
        <p:nvPicPr>
          <p:cNvPr id="3075" name="Picture 3" descr="C:\FPA\AIA\images for lessons\01-neuschwanstein-castle-bavaria-NEUSCHWANSTEIN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581400"/>
            <a:ext cx="4267200" cy="2667000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7D195-2440-4783-9EFF-B5A34AEEF9F9}"/>
              </a:ext>
            </a:extLst>
          </p:cNvPr>
          <p:cNvSpPr txBox="1"/>
          <p:nvPr/>
        </p:nvSpPr>
        <p:spPr>
          <a:xfrm>
            <a:off x="304800" y="435432"/>
            <a:ext cx="426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Architecture</a:t>
            </a:r>
          </a:p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can make places special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4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154207-E117-451A-A684-0958EB60C9A1}"/>
              </a:ext>
            </a:extLst>
          </p:cNvPr>
          <p:cNvSpPr/>
          <p:nvPr/>
        </p:nvSpPr>
        <p:spPr>
          <a:xfrm>
            <a:off x="508000" y="420914"/>
            <a:ext cx="8084457" cy="55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4D5BE-F9EC-484F-83D6-0CD7E2C68E35}"/>
              </a:ext>
            </a:extLst>
          </p:cNvPr>
          <p:cNvSpPr txBox="1"/>
          <p:nvPr/>
        </p:nvSpPr>
        <p:spPr>
          <a:xfrm>
            <a:off x="841829" y="1926768"/>
            <a:ext cx="8458200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Art, Drafting and Drawing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Photography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Graphic Design &amp; Gaming Software Applications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Math (Geometry &amp; Trigonometry)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Science (Physics &amp; Materials)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  <a:ea typeface="Roboto Medium" pitchFamily="2" charset="0"/>
                <a:cs typeface="Arial" pitchFamily="34" charset="0"/>
              </a:rPr>
              <a:t>  Social Studies &amp; History</a:t>
            </a:r>
          </a:p>
          <a:p>
            <a:endParaRPr lang="en-US" sz="2400" dirty="0">
              <a:solidFill>
                <a:schemeClr val="bg1"/>
              </a:solidFill>
              <a:latin typeface="Tw Cen MT" panose="020B0602020104020603" pitchFamily="34" charset="0"/>
              <a:ea typeface="Roboto Medium" pitchFamily="2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w Cen MT" panose="020B0602020104020603" pitchFamily="34" charset="0"/>
              <a:ea typeface="Roboto Medium" pitchFamily="2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95D0A-83AC-4851-8288-9A8E25E10F65}"/>
              </a:ext>
            </a:extLst>
          </p:cNvPr>
          <p:cNvSpPr txBox="1"/>
          <p:nvPr/>
        </p:nvSpPr>
        <p:spPr>
          <a:xfrm>
            <a:off x="827313" y="707568"/>
            <a:ext cx="7474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WHAT you can study to prepare for Architecture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4274</TotalTime>
  <Words>509</Words>
  <Application>Microsoft Office PowerPoint</Application>
  <PresentationFormat>On-screen Show (4:3)</PresentationFormat>
  <Paragraphs>138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Roboto Medium</vt:lpstr>
      <vt:lpstr>Times New Roman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LINK 1: Look Up https://www.youtube.com/watch?v=FS3_LKot7J0  </vt:lpstr>
      <vt:lpstr>VIDEO LINK 2: Look Up to America’s Future  https://www.youtube.com/watch?v=FS3_LKot7J0  </vt:lpstr>
      <vt:lpstr>PowerPoint Presentation</vt:lpstr>
    </vt:vector>
  </TitlesOfParts>
  <Company>weston architecture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Ronald Weston</dc:creator>
  <cp:lastModifiedBy>Weston, Ronald</cp:lastModifiedBy>
  <cp:revision>139</cp:revision>
  <dcterms:created xsi:type="dcterms:W3CDTF">2017-12-25T01:03:31Z</dcterms:created>
  <dcterms:modified xsi:type="dcterms:W3CDTF">2018-06-10T23:53:14Z</dcterms:modified>
</cp:coreProperties>
</file>