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70" r:id="rId3"/>
    <p:sldId id="287" r:id="rId4"/>
    <p:sldId id="272" r:id="rId5"/>
    <p:sldId id="273" r:id="rId6"/>
    <p:sldId id="275" r:id="rId7"/>
    <p:sldId id="278" r:id="rId8"/>
    <p:sldId id="276" r:id="rId9"/>
    <p:sldId id="274" r:id="rId10"/>
    <p:sldId id="281" r:id="rId11"/>
    <p:sldId id="283" r:id="rId12"/>
    <p:sldId id="282" r:id="rId13"/>
    <p:sldId id="277" r:id="rId14"/>
    <p:sldId id="279" r:id="rId15"/>
    <p:sldId id="293" r:id="rId16"/>
    <p:sldId id="280" r:id="rId17"/>
    <p:sldId id="284" r:id="rId18"/>
    <p:sldId id="285" r:id="rId19"/>
    <p:sldId id="286" r:id="rId20"/>
    <p:sldId id="289" r:id="rId21"/>
    <p:sldId id="290" r:id="rId22"/>
    <p:sldId id="291" r:id="rId23"/>
    <p:sldId id="292" r:id="rId24"/>
    <p:sldId id="295" r:id="rId25"/>
    <p:sldId id="294" r:id="rId2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30C"/>
    <a:srgbClr val="D3EA5E"/>
    <a:srgbClr val="CC9900"/>
    <a:srgbClr val="FF8001"/>
    <a:srgbClr val="AC5600"/>
    <a:srgbClr val="CC6600"/>
    <a:srgbClr val="CC0000"/>
    <a:srgbClr val="6A8D9E"/>
    <a:srgbClr val="93ACB9"/>
    <a:srgbClr val="ABD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0739" autoAdjust="0"/>
    <p:restoredTop sz="94684" autoAdjust="0"/>
  </p:normalViewPr>
  <p:slideViewPr>
    <p:cSldViewPr>
      <p:cViewPr varScale="1">
        <p:scale>
          <a:sx n="86" d="100"/>
          <a:sy n="86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53BBA-1BB3-4F96-B86D-09DB92B0AF38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2CB3-CC4A-4185-BE0C-F1A361DA03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0789-41BE-4ABE-8EDC-B6788E411F33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AF1B3-7B70-4036-B2D2-929AFA20B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tiff"/><Relationship Id="rId9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tiff"/><Relationship Id="rId4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0"/>
            <a:ext cx="24384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76200" y="1828800"/>
            <a:ext cx="929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1066800"/>
            <a:ext cx="6858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 smtClean="0">
              <a:solidFill>
                <a:srgbClr val="CC9900"/>
              </a:solidFill>
              <a:latin typeface="Arial Black" pitchFamily="34" charset="0"/>
            </a:endParaRPr>
          </a:p>
          <a:p>
            <a:r>
              <a:rPr lang="en-US" sz="6600" b="1" spc="300" dirty="0" smtClean="0">
                <a:solidFill>
                  <a:srgbClr val="CC0000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High School 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18 January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5486400"/>
            <a:ext cx="441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4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 Architects</a:t>
            </a:r>
          </a:p>
          <a:p>
            <a:pPr algn="r"/>
            <a:r>
              <a:rPr lang="en-US" b="1" dirty="0" smtClean="0">
                <a:latin typeface="Arial" pitchFamily="34" charset="0"/>
                <a:cs typeface="Arial" pitchFamily="34" charset="0"/>
              </a:rPr>
              <a:t>John Fallon, AIA</a:t>
            </a:r>
          </a:p>
        </p:txBody>
      </p:sp>
      <p:pic>
        <p:nvPicPr>
          <p:cNvPr id="1026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5176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524000"/>
            <a:ext cx="7162800" cy="43396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2000" dirty="0" smtClean="0">
                <a:latin typeface="Roboto Medium" pitchFamily="2" charset="0"/>
                <a:ea typeface="Roboto Medium" pitchFamily="2" charset="0"/>
              </a:rPr>
              <a:t> </a:t>
            </a:r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Guggenheim Museum</a:t>
            </a:r>
            <a:endParaRPr lang="en-US" sz="24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lvl="8" algn="r"/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Architect:  Frank Lloyd Wright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8194" name="Picture 2" descr="C:\FPA\AIA\images for lessons\guggenheim exteri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209800"/>
            <a:ext cx="6250782" cy="4167188"/>
          </a:xfrm>
          <a:prstGeom prst="rect">
            <a:avLst/>
          </a:prstGeom>
          <a:noFill/>
        </p:spPr>
      </p:pic>
      <p:pic>
        <p:nvPicPr>
          <p:cNvPr id="8195" name="Picture 3" descr="C:\FPA\AIA\images for lessons\guggenheim interior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24000"/>
            <a:ext cx="2667000" cy="3997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00200"/>
            <a:ext cx="8305800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Oculus at the World Trade Center</a:t>
            </a:r>
          </a:p>
          <a:p>
            <a:pPr algn="r"/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Architect:  Santiago </a:t>
            </a:r>
            <a:r>
              <a:rPr lang="en-US" sz="1600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Calatrava</a:t>
            </a:r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9218" name="Picture 2" descr="C:\Users\john\Pictures\2016-09-19 - city weekend john's &amp; bears den\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362200"/>
            <a:ext cx="5334000" cy="4000500"/>
          </a:xfrm>
          <a:prstGeom prst="rect">
            <a:avLst/>
          </a:prstGeom>
          <a:noFill/>
        </p:spPr>
      </p:pic>
      <p:pic>
        <p:nvPicPr>
          <p:cNvPr id="9219" name="Picture 3" descr="C:\Users\john\Pictures\2016-09-19 - city weekend john's &amp; bears den\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002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752600"/>
            <a:ext cx="7924800" cy="495520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sz="2000" dirty="0" smtClean="0">
                <a:latin typeface="Roboto Medium" pitchFamily="2" charset="0"/>
                <a:ea typeface="Roboto Medium" pitchFamily="2" charset="0"/>
              </a:rPr>
              <a:t>  </a:t>
            </a:r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Chapel at </a:t>
            </a:r>
            <a:r>
              <a:rPr lang="en-US" sz="20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Ronchamp</a:t>
            </a:r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Architect:  Le Corbusier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           </a:t>
            </a:r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Interior of the Chapel</a:t>
            </a:r>
          </a:p>
          <a:p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</a:t>
            </a:r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Early sketch studies</a:t>
            </a:r>
            <a:endParaRPr lang="en-US" sz="20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7170" name="Picture 2" descr="C:\FPA\AIA\images for lessons\ronchamp interi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2895600"/>
            <a:ext cx="4347338" cy="3477870"/>
          </a:xfrm>
          <a:prstGeom prst="rect">
            <a:avLst/>
          </a:prstGeom>
          <a:noFill/>
        </p:spPr>
      </p:pic>
      <p:pic>
        <p:nvPicPr>
          <p:cNvPr id="7172" name="Picture 4" descr="C:\FPA\AIA\images for lessons\Le-Corbusier-Chapel-Ronchamp-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24000"/>
            <a:ext cx="5292388" cy="2971800"/>
          </a:xfrm>
          <a:prstGeom prst="rect">
            <a:avLst/>
          </a:prstGeom>
          <a:noFill/>
        </p:spPr>
      </p:pic>
      <p:pic>
        <p:nvPicPr>
          <p:cNvPr id="7173" name="Picture 5" descr="C:\FPA\AIA\images for lessons\59keuq71xpvvy1i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8999" y="4876801"/>
            <a:ext cx="2267662" cy="1447800"/>
          </a:xfrm>
          <a:prstGeom prst="rect">
            <a:avLst/>
          </a:prstGeom>
          <a:noFill/>
        </p:spPr>
      </p:pic>
      <p:pic>
        <p:nvPicPr>
          <p:cNvPr id="7174" name="Picture 6" descr="C:\FPA\AIA\images for lessons\IMG_7929_fus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667000" y="1828800"/>
            <a:ext cx="2437448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1600200"/>
            <a:ext cx="6781800" cy="59400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  <a:ea typeface="Roboto Medium" pitchFamily="2" charset="0"/>
              </a:rPr>
              <a:t>A wide range of knowledge base: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Art/Design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History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Health &amp; Safety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Sustainability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Vast variety of products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Structure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Mechanical systems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Electrical systems and lighting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Plumbing systems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Acoustics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Cost Estimating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Marketing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Business/Administration</a:t>
            </a: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Communications</a:t>
            </a:r>
          </a:p>
          <a:p>
            <a:r>
              <a:rPr lang="en-US" sz="2000" dirty="0" smtClean="0">
                <a:latin typeface="Arial Black" pitchFamily="34" charset="0"/>
                <a:ea typeface="Roboto Medium" pitchFamily="2" charset="0"/>
              </a:rPr>
              <a:t>Building types</a:t>
            </a:r>
          </a:p>
          <a:p>
            <a:r>
              <a:rPr lang="en-US" sz="2000" dirty="0" smtClean="0">
                <a:latin typeface="Arial Black" pitchFamily="34" charset="0"/>
                <a:ea typeface="Roboto Medium" pitchFamily="2" charset="0"/>
              </a:rPr>
              <a:t>Firm types and sizes</a:t>
            </a:r>
          </a:p>
          <a:p>
            <a:r>
              <a:rPr lang="en-US" sz="2000" dirty="0" smtClean="0">
                <a:latin typeface="Arial Black" pitchFamily="34" charset="0"/>
                <a:ea typeface="Roboto Medium" pitchFamily="2" charset="0"/>
              </a:rPr>
              <a:t>Career Options</a:t>
            </a:r>
            <a:endParaRPr lang="en-US" sz="1600" dirty="0" smtClean="0">
              <a:latin typeface="Arial Black" pitchFamily="34" charset="0"/>
              <a:ea typeface="Roboto Medium" pitchFamily="2" charset="0"/>
            </a:endParaRPr>
          </a:p>
          <a:p>
            <a:endParaRPr lang="en-US" sz="1600" dirty="0" smtClean="0">
              <a:latin typeface="Roboto Medium" pitchFamily="2" charset="0"/>
              <a:ea typeface="Roboto Medium" pitchFamily="2" charset="0"/>
            </a:endParaRPr>
          </a:p>
          <a:p>
            <a:r>
              <a:rPr lang="en-US" sz="2400" dirty="0" smtClean="0">
                <a:latin typeface="Roboto Medium" pitchFamily="2" charset="0"/>
                <a:ea typeface="Roboto Medium" pitchFamily="2" charset="0"/>
              </a:rPr>
              <a:t>  </a:t>
            </a:r>
          </a:p>
          <a:p>
            <a:r>
              <a:rPr lang="en-US" sz="2400" dirty="0" smtClean="0">
                <a:latin typeface="Roboto Medium" pitchFamily="2" charset="0"/>
                <a:ea typeface="Roboto Medium" pitchFamily="2" charset="0"/>
              </a:rPr>
              <a:t>  </a:t>
            </a: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33800" y="6172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57200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It’s a 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Diverse 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profession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962401"/>
            <a:ext cx="7391400" cy="20313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Michael Graves Teapot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36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   </a:t>
            </a:r>
            <a:r>
              <a:rPr lang="en-US" sz="16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Renzo</a:t>
            </a:r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Piano’s </a:t>
            </a:r>
          </a:p>
          <a:p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   Chicago Art Institute</a:t>
            </a:r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57200"/>
            <a:ext cx="4267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What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Is a project?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6146" name="Picture 2" descr="C:\FPA\AIA\images for lessons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2362200" cy="2362200"/>
          </a:xfrm>
          <a:prstGeom prst="rect">
            <a:avLst/>
          </a:prstGeom>
          <a:noFill/>
        </p:spPr>
      </p:pic>
      <p:pic>
        <p:nvPicPr>
          <p:cNvPr id="6148" name="Picture 4" descr="C:\FPA\AIA\images for lessons\Pia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1" y="3773118"/>
            <a:ext cx="4191000" cy="2399081"/>
          </a:xfrm>
          <a:prstGeom prst="rect">
            <a:avLst/>
          </a:prstGeom>
          <a:noFill/>
        </p:spPr>
      </p:pic>
      <p:pic>
        <p:nvPicPr>
          <p:cNvPr id="6147" name="Picture 3" descr="C:\FPA\AIA\images for lessons\Project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794037"/>
            <a:ext cx="2895600" cy="1930756"/>
          </a:xfrm>
          <a:prstGeom prst="rect">
            <a:avLst/>
          </a:prstGeom>
          <a:noFill/>
        </p:spPr>
      </p:pic>
      <p:pic>
        <p:nvPicPr>
          <p:cNvPr id="6149" name="Picture 5" descr="C:\FPA\AIA\images for lessons\seasi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219200"/>
            <a:ext cx="3951287" cy="228704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934200" y="1219200"/>
            <a:ext cx="3886200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Seaside Florida</a:t>
            </a:r>
          </a:p>
          <a:p>
            <a:r>
              <a:rPr lang="en-US" sz="1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‘A New Urbanism’</a:t>
            </a:r>
          </a:p>
          <a:p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Andres </a:t>
            </a:r>
            <a:r>
              <a:rPr lang="en-US" sz="14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Duany</a:t>
            </a:r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&amp; </a:t>
            </a:r>
          </a:p>
          <a:p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Elizabeth </a:t>
            </a:r>
            <a:r>
              <a:rPr lang="en-US" sz="14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Plater-Zyberk</a:t>
            </a:r>
            <a:endParaRPr lang="en-US" sz="14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23" name="Picture 6" descr="C:\FPA\AIA\images for lessons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2990850" cy="1684986"/>
          </a:xfrm>
          <a:prstGeom prst="rect">
            <a:avLst/>
          </a:prstGeom>
          <a:noFill/>
        </p:spPr>
      </p:pic>
      <p:pic>
        <p:nvPicPr>
          <p:cNvPr id="24" name="Picture 5" descr="C:\FPA\AIA\images for lessons\6cb04d5b402823674f4ea01b4bcfd3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676400"/>
            <a:ext cx="1676400" cy="167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81000"/>
            <a:ext cx="6858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Who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Comprises a project team?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04800" y="1524000"/>
            <a:ext cx="861060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sz="2000" b="1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000" b="1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000" b="1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000" b="1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000" b="1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000" b="1" dirty="0" smtClean="0">
              <a:latin typeface="Roboto Medium" pitchFamily="2" charset="0"/>
              <a:ea typeface="Roboto Medium" pitchFamily="2" charset="0"/>
            </a:endParaRPr>
          </a:p>
          <a:p>
            <a:r>
              <a:rPr lang="en-US" sz="2000" b="1" dirty="0" smtClean="0">
                <a:latin typeface="Roboto Medium" pitchFamily="2" charset="0"/>
                <a:ea typeface="Roboto Medium" pitchFamily="2" charset="0"/>
              </a:rPr>
              <a:t>                              </a:t>
            </a:r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Owner/Client</a:t>
            </a: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Architect</a:t>
            </a:r>
          </a:p>
          <a:p>
            <a:pPr algn="r"/>
            <a:r>
              <a:rPr lang="en-US" sz="20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</a:t>
            </a:r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Structural Engineer</a:t>
            </a:r>
          </a:p>
          <a:p>
            <a:pPr algn="r"/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Mechanical Electrical Plumbing Engineer</a:t>
            </a:r>
          </a:p>
          <a:p>
            <a:pPr algn="r"/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Civil Engineer</a:t>
            </a:r>
          </a:p>
          <a:p>
            <a:pPr algn="r"/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Landscape Architect</a:t>
            </a:r>
          </a:p>
          <a:p>
            <a:pPr algn="r"/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Cost Estimator</a:t>
            </a:r>
          </a:p>
          <a:p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General Contractor </a:t>
            </a:r>
          </a:p>
          <a:p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</a:t>
            </a:r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or </a:t>
            </a:r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Construction Manager</a:t>
            </a:r>
          </a:p>
          <a:p>
            <a:endParaRPr lang="en-US" sz="1600" dirty="0" smtClean="0"/>
          </a:p>
        </p:txBody>
      </p:sp>
      <p:pic>
        <p:nvPicPr>
          <p:cNvPr id="16386" name="Picture 2" descr="C:\FPA\AIA\images for lessons\archite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2057400"/>
            <a:ext cx="2514600" cy="1917749"/>
          </a:xfrm>
          <a:prstGeom prst="rect">
            <a:avLst/>
          </a:prstGeom>
          <a:noFill/>
        </p:spPr>
      </p:pic>
      <p:pic>
        <p:nvPicPr>
          <p:cNvPr id="16387" name="Picture 3" descr="C:\FPA\AIA\images for lessons\construction-worke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962400"/>
            <a:ext cx="1701165" cy="1927150"/>
          </a:xfrm>
          <a:prstGeom prst="rect">
            <a:avLst/>
          </a:prstGeom>
          <a:noFill/>
        </p:spPr>
      </p:pic>
      <p:pic>
        <p:nvPicPr>
          <p:cNvPr id="16388" name="Picture 4" descr="C:\FPA\AIA\images for lessons\b23321f9cac7dc4f9dea660d4aeb18fd--construction-worker-power-point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3962400"/>
            <a:ext cx="1688057" cy="1916947"/>
          </a:xfrm>
          <a:prstGeom prst="rect">
            <a:avLst/>
          </a:prstGeom>
          <a:noFill/>
        </p:spPr>
      </p:pic>
      <p:pic>
        <p:nvPicPr>
          <p:cNvPr id="16393" name="Picture 9" descr="C:\FPA\AIA\images for lessons\Hannah_body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2057400"/>
            <a:ext cx="846667" cy="1905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600200"/>
            <a:ext cx="7543800" cy="46166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dirty="0" smtClean="0">
              <a:latin typeface="Roboto Medium" pitchFamily="2" charset="0"/>
              <a:ea typeface="Roboto Medium" pitchFamily="2" charset="0"/>
            </a:endParaRPr>
          </a:p>
          <a:p>
            <a:r>
              <a:rPr lang="en-US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Kearny Franklin School</a:t>
            </a:r>
          </a:p>
          <a:p>
            <a:r>
              <a:rPr lang="en-US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Multi-Purpose Room Addition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62484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5123" name="Picture 3" descr="C:\FPA\administration\MARKETIN\fotos\kb franklin mpr\full resolution\Capture_0033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0" y="5029200"/>
            <a:ext cx="2438400" cy="1622400"/>
          </a:xfrm>
          <a:prstGeom prst="rect">
            <a:avLst/>
          </a:prstGeom>
          <a:noFill/>
        </p:spPr>
      </p:pic>
      <p:pic>
        <p:nvPicPr>
          <p:cNvPr id="5124" name="Picture 4" descr="C:\FPA\administration\MARKETIN\fotos\kb franklin mpr\full resolution\Capture_0029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4038600"/>
            <a:ext cx="2971800" cy="1977300"/>
          </a:xfrm>
          <a:prstGeom prst="rect">
            <a:avLst/>
          </a:prstGeom>
          <a:noFill/>
        </p:spPr>
      </p:pic>
      <p:pic>
        <p:nvPicPr>
          <p:cNvPr id="5125" name="Picture 5" descr="C:\FPA\administration\MARKETIN\fotos\kb franklin mpr\full resolution\Exterior Detail3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1200" y="1219200"/>
            <a:ext cx="2133600" cy="3206318"/>
          </a:xfrm>
          <a:prstGeom prst="rect">
            <a:avLst/>
          </a:prstGeom>
          <a:noFill/>
        </p:spPr>
      </p:pic>
      <p:pic>
        <p:nvPicPr>
          <p:cNvPr id="5126" name="Picture 6" descr="C:\FPA\administration\MARKETIN\fotos\kb franklin mpr\full resolution\hall45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0"/>
            <a:ext cx="2477193" cy="1648414"/>
          </a:xfrm>
          <a:prstGeom prst="rect">
            <a:avLst/>
          </a:prstGeom>
          <a:noFill/>
        </p:spPr>
      </p:pic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6042660" y="990600"/>
          <a:ext cx="3101340" cy="5867400"/>
        </p:xfrm>
        <a:graphic>
          <a:graphicData uri="http://schemas.openxmlformats.org/presentationml/2006/ole">
            <p:oleObj spid="_x0000_s5127" name="Acrobat Document" r:id="rId8" imgW="3171757" imgH="6000750" progId="AcroExch.Document.7">
              <p:embed/>
            </p:oleObj>
          </a:graphicData>
        </a:graphic>
      </p:graphicFrame>
      <p:pic>
        <p:nvPicPr>
          <p:cNvPr id="5122" name="Picture 2" descr="C:\FPA\administration\MARKETIN\fotos\kb franklin mpr\full resolution\Exterior Dusk 14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1575000"/>
            <a:ext cx="5943600" cy="395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791200"/>
            <a:ext cx="71628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Kearny Franklin School</a:t>
            </a:r>
          </a:p>
          <a:p>
            <a:r>
              <a:rPr lang="en-US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Multi-Purpose Room Addition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5123" name="Picture 3" descr="C:\FPA\administration\MARKETIN\fotos\kb franklin mpr\full resolution\Capture_0033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886200"/>
            <a:ext cx="2748611" cy="1828800"/>
          </a:xfrm>
          <a:prstGeom prst="rect">
            <a:avLst/>
          </a:prstGeom>
          <a:noFill/>
        </p:spPr>
      </p:pic>
      <p:pic>
        <p:nvPicPr>
          <p:cNvPr id="5124" name="Picture 4" descr="C:\FPA\administration\MARKETIN\fotos\kb franklin mpr\full resolution\Capture_0029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133600"/>
            <a:ext cx="3321238" cy="2209800"/>
          </a:xfrm>
          <a:prstGeom prst="rect">
            <a:avLst/>
          </a:prstGeom>
          <a:noFill/>
        </p:spPr>
      </p:pic>
      <p:pic>
        <p:nvPicPr>
          <p:cNvPr id="5125" name="Picture 5" descr="C:\FPA\administration\MARKETIN\fotos\kb franklin mpr\full resolution\Exterior Detail3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599"/>
            <a:ext cx="3429000" cy="5153011"/>
          </a:xfrm>
          <a:prstGeom prst="rect">
            <a:avLst/>
          </a:prstGeom>
          <a:noFill/>
        </p:spPr>
      </p:pic>
      <p:pic>
        <p:nvPicPr>
          <p:cNvPr id="5126" name="Picture 6" descr="C:\FPA\administration\MARKETIN\fotos\kb franklin mpr\full resolution\hall4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447800"/>
            <a:ext cx="2477193" cy="1648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447800"/>
            <a:ext cx="7467600" cy="62632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Bloomfield College</a:t>
            </a:r>
          </a:p>
          <a:p>
            <a:pPr algn="r"/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Student Financial Services</a:t>
            </a: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0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7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Before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10242" name="Picture 2" descr="C:\FPA\administration\MARKETIN\fotos\bc knox hall\fotos - 090611 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2971800" cy="2228850"/>
          </a:xfrm>
          <a:prstGeom prst="rect">
            <a:avLst/>
          </a:prstGeom>
          <a:noFill/>
        </p:spPr>
      </p:pic>
      <p:pic>
        <p:nvPicPr>
          <p:cNvPr id="10243" name="Picture 3" descr="C:\FPA\administration\MARKETIN\fotos\bc knox hall\PSO-0063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286000"/>
            <a:ext cx="5938114" cy="3958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7543800" cy="46166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r>
              <a:rPr lang="en-US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Bloomfield College</a:t>
            </a:r>
          </a:p>
          <a:p>
            <a:r>
              <a:rPr lang="en-US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Student Financial Services</a:t>
            </a:r>
          </a:p>
          <a:p>
            <a:r>
              <a:rPr lang="en-US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			        </a:t>
            </a:r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Before</a:t>
            </a:r>
            <a:endParaRPr lang="en-US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11266" name="Picture 2" descr="C:\FPA\administration\MARKETIN\fotos\bc knox hall\PSO-0031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6052415" cy="4034942"/>
          </a:xfrm>
          <a:prstGeom prst="rect">
            <a:avLst/>
          </a:prstGeom>
          <a:noFill/>
        </p:spPr>
      </p:pic>
      <p:pic>
        <p:nvPicPr>
          <p:cNvPr id="11267" name="Picture 3" descr="C:\FPA\administration\MARKETIN\fotos\bc knox hall\fotos - 090611 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971800"/>
            <a:ext cx="25146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458200" cy="21236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To convey the importance of architecture and good design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To provide a glimpse of what it’s like to be an architect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To express what I found in being an architect 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To give information on preparing to study architecture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To pass on what architecture school is like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To explain what it takes to be an architect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 Architects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518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About today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What I hope to accomplish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:\FPA\administration\MARKETIN\fotos\bc center for technology + creativity\existing condition photos\IMG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572000"/>
            <a:ext cx="2115312" cy="15864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371600"/>
            <a:ext cx="7772400" cy="830996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16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16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Before</a:t>
            </a: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Bloomfield College </a:t>
            </a:r>
          </a:p>
          <a:p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Center for </a:t>
            </a:r>
            <a:r>
              <a:rPr lang="en-US" sz="14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Technology+Creativity</a:t>
            </a:r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</a:t>
            </a:r>
          </a:p>
          <a:p>
            <a:r>
              <a:rPr lang="en-US" sz="12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Liberty Street Elevation</a:t>
            </a: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                         </a:t>
            </a:r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Before</a:t>
            </a:r>
            <a:endParaRPr lang="en-US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12293" name="Picture 5" descr="C:\FPA\administration\MARKETIN\fotos\bc center for technology + creativity\existing condition photos\IMG_0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295400"/>
            <a:ext cx="1714500" cy="2286000"/>
          </a:xfrm>
          <a:prstGeom prst="rect">
            <a:avLst/>
          </a:prstGeom>
          <a:noFill/>
        </p:spPr>
      </p:pic>
      <p:pic>
        <p:nvPicPr>
          <p:cNvPr id="12294" name="Picture 6" descr="C:\FPA\administration\MARKETIN\fotos\bc center for technology + creativity\2 Fallon-BC Creative Arts-9178-Ed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733800"/>
            <a:ext cx="3096768" cy="2553904"/>
          </a:xfrm>
          <a:prstGeom prst="rect">
            <a:avLst/>
          </a:prstGeom>
          <a:noFill/>
        </p:spPr>
      </p:pic>
      <p:pic>
        <p:nvPicPr>
          <p:cNvPr id="12295" name="Picture 7" descr="C:\FPA\administration\MARKETIN\fotos\bc center for technology + creativity\1 Fallon-BC Creative Arts-9597-Ed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143000"/>
            <a:ext cx="490442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143001"/>
            <a:ext cx="8458200" cy="47243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 </a:t>
            </a:r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Before</a:t>
            </a:r>
            <a:endParaRPr lang="en-US" sz="24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			</a:t>
            </a:r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Bloomfield College </a:t>
            </a:r>
          </a:p>
          <a:p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			Center for </a:t>
            </a:r>
            <a:r>
              <a:rPr lang="en-US" sz="16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Technology+Creativity</a:t>
            </a:r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				</a:t>
            </a:r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New Quad Elevation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12291" name="Picture 3" descr="C:\FPA\administration\MARKETIN\fotos\bc center for technology + creativity\existing condition photos\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38250"/>
            <a:ext cx="2159000" cy="1619250"/>
          </a:xfrm>
          <a:prstGeom prst="rect">
            <a:avLst/>
          </a:prstGeom>
          <a:noFill/>
        </p:spPr>
      </p:pic>
      <p:pic>
        <p:nvPicPr>
          <p:cNvPr id="12292" name="Picture 4" descr="C:\FPA\administration\MARKETIN\fotos\bc center for technology + creativity\existing condition photos\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1200" y="1447800"/>
            <a:ext cx="914400" cy="1219200"/>
          </a:xfrm>
          <a:prstGeom prst="rect">
            <a:avLst/>
          </a:prstGeom>
          <a:noFill/>
        </p:spPr>
      </p:pic>
      <p:pic>
        <p:nvPicPr>
          <p:cNvPr id="13315" name="Picture 3" descr="C:\FPA\administration\MARKETIN\fotos\bc center for technology + creativity\Fallon-BC Creative Arts-9507-Ed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447800"/>
            <a:ext cx="4685884" cy="3124201"/>
          </a:xfrm>
          <a:prstGeom prst="rect">
            <a:avLst/>
          </a:prstGeom>
          <a:noFill/>
        </p:spPr>
      </p:pic>
      <p:pic>
        <p:nvPicPr>
          <p:cNvPr id="13314" name="Picture 2" descr="C:\FPA\administration\MARKETIN\fotos\bc center for technology + creativity\Fallon-BC Creative Arts-9553-Ed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971800"/>
            <a:ext cx="4343400" cy="2902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143000"/>
            <a:ext cx="8153400" cy="85561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Bloomfield College </a:t>
            </a:r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Center for </a:t>
            </a:r>
            <a:r>
              <a:rPr lang="en-US" sz="14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Technology+Creativity</a:t>
            </a:r>
            <a:endParaRPr lang="en-US" sz="1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			   </a:t>
            </a:r>
            <a:r>
              <a:rPr lang="en-US" sz="16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Before</a:t>
            </a: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endParaRPr lang="en-US" sz="1200" b="1" dirty="0" smtClean="0">
              <a:latin typeface="Arial Black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600" b="1" dirty="0" smtClean="0">
                <a:latin typeface="Arial Black" pitchFamily="34" charset="0"/>
                <a:ea typeface="Roboto Black" pitchFamily="2" charset="0"/>
                <a:cs typeface="Arial" pitchFamily="34" charset="0"/>
              </a:rPr>
              <a:t>Entry Lobby</a:t>
            </a: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12292" name="Picture 4" descr="C:\FPA\administration\MARKETIN\fotos\bc center for technology + creativity\existing condition photos\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524000"/>
            <a:ext cx="1600200" cy="2133600"/>
          </a:xfrm>
          <a:prstGeom prst="rect">
            <a:avLst/>
          </a:prstGeom>
          <a:noFill/>
        </p:spPr>
      </p:pic>
      <p:pic>
        <p:nvPicPr>
          <p:cNvPr id="14338" name="Picture 2" descr="C:\FPA\administration\MARKETIN\fotos\bc center for technology + creativity\5 Full Lob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3076333" cy="3264408"/>
          </a:xfrm>
          <a:prstGeom prst="rect">
            <a:avLst/>
          </a:prstGeom>
          <a:noFill/>
        </p:spPr>
      </p:pic>
      <p:pic>
        <p:nvPicPr>
          <p:cNvPr id="14339" name="Picture 3" descr="C:\FPA\administration\MARKETIN\fotos\bc center for technology + creativity\4 Fallon-BC Creative Arts-9328-Ed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524000"/>
            <a:ext cx="3124200" cy="4683287"/>
          </a:xfrm>
          <a:prstGeom prst="rect">
            <a:avLst/>
          </a:prstGeom>
          <a:noFill/>
        </p:spPr>
      </p:pic>
      <p:pic>
        <p:nvPicPr>
          <p:cNvPr id="14340" name="Picture 4" descr="C:\FPA\administration\MARKETIN\fotos\bc center for technology + creativity\Fallon-BC Creative Arts-9395-Ed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114800"/>
            <a:ext cx="3086101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9436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990600"/>
            <a:ext cx="8153400" cy="57246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Bloomfield College </a:t>
            </a:r>
          </a:p>
          <a:p>
            <a:r>
              <a:rPr lang="en-US" sz="1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Center for </a:t>
            </a:r>
            <a:r>
              <a:rPr lang="en-US" sz="14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Technology+Creativity</a:t>
            </a:r>
            <a:endParaRPr lang="en-US" sz="14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Interior Spaces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09600"/>
            <a:ext cx="426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of our work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15362" name="Picture 2" descr="C:\FPA\administration\MARKETIN\fotos\bc center for technology + creativity\99a Fallon - Creative Commons 3-0575-Edi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11" y="4183811"/>
            <a:ext cx="2136311" cy="1424718"/>
          </a:xfrm>
          <a:prstGeom prst="rect">
            <a:avLst/>
          </a:prstGeom>
          <a:noFill/>
        </p:spPr>
      </p:pic>
      <p:pic>
        <p:nvPicPr>
          <p:cNvPr id="15364" name="Picture 4" descr="C:\FPA\administration\MARKETIN\fotos\bc center for technology + creativity\untitled shoot-2618-Edi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191000"/>
            <a:ext cx="2133600" cy="1422400"/>
          </a:xfrm>
          <a:prstGeom prst="rect">
            <a:avLst/>
          </a:prstGeom>
          <a:noFill/>
        </p:spPr>
      </p:pic>
      <p:pic>
        <p:nvPicPr>
          <p:cNvPr id="15365" name="Picture 5" descr="C:\FPA\administration\MARKETIN\fotos\bc center for technology + creativity\Fallon-BC Creative Arts Interiors-2831-Ed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67000"/>
            <a:ext cx="2128208" cy="1415894"/>
          </a:xfrm>
          <a:prstGeom prst="rect">
            <a:avLst/>
          </a:prstGeom>
          <a:noFill/>
        </p:spPr>
      </p:pic>
      <p:pic>
        <p:nvPicPr>
          <p:cNvPr id="15366" name="Picture 6" descr="C:\FPA\administration\MARKETIN\fotos\bc center for technology + creativity\Fallon-BC Creative Arts Interiors-2797-Ed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43000"/>
            <a:ext cx="2133600" cy="1422779"/>
          </a:xfrm>
          <a:prstGeom prst="rect">
            <a:avLst/>
          </a:prstGeom>
          <a:noFill/>
        </p:spPr>
      </p:pic>
      <p:pic>
        <p:nvPicPr>
          <p:cNvPr id="15367" name="Picture 7" descr="C:\FPA\administration\MARKETIN\fotos\bc center for technology + creativity\Fallon-BC Creative Arts Interiors-2567-Ed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4191000"/>
            <a:ext cx="2555246" cy="1412856"/>
          </a:xfrm>
          <a:prstGeom prst="rect">
            <a:avLst/>
          </a:prstGeom>
          <a:noFill/>
        </p:spPr>
      </p:pic>
      <p:pic>
        <p:nvPicPr>
          <p:cNvPr id="15368" name="Picture 8" descr="C:\FPA\administration\MARKETIN\fotos\bc center for technology + creativity\Fallon - Creative Commons 3-0511-Edit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1752600"/>
            <a:ext cx="3429000" cy="2286000"/>
          </a:xfrm>
          <a:prstGeom prst="rect">
            <a:avLst/>
          </a:prstGeom>
          <a:noFill/>
        </p:spPr>
      </p:pic>
      <p:pic>
        <p:nvPicPr>
          <p:cNvPr id="15369" name="Picture 9" descr="C:\FPA\administration\MARKETIN\fotos\bc center for technology + creativity\99b untitled shoot-2658-Edi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4191000"/>
            <a:ext cx="2133787" cy="1422395"/>
          </a:xfrm>
          <a:prstGeom prst="rect">
            <a:avLst/>
          </a:prstGeom>
          <a:noFill/>
        </p:spPr>
      </p:pic>
      <p:pic>
        <p:nvPicPr>
          <p:cNvPr id="15363" name="Picture 3" descr="C:\FPA\administration\MARKETIN\fotos\bc center for technology + creativity\6 Fallon-BC Creative Arts Interiors-2322-Edit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1295400"/>
            <a:ext cx="2398589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9436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990600"/>
            <a:ext cx="815340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667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4254500" y="3084513"/>
          <a:ext cx="635000" cy="687387"/>
        </p:xfrm>
        <a:graphic>
          <a:graphicData uri="http://schemas.openxmlformats.org/presentationml/2006/ole">
            <p:oleObj spid="_x0000_s33794" name="Packager Shell Object" showAsIcon="1" r:id="rId4" imgW="63468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9436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990600"/>
            <a:ext cx="815340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6670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Thank You</a:t>
            </a:r>
            <a:r>
              <a:rPr lang="en-US" sz="7200" b="1" dirty="0" smtClean="0">
                <a:solidFill>
                  <a:srgbClr val="C00000"/>
                </a:solidFill>
                <a:latin typeface="Arial Black" pitchFamily="34" charset="0"/>
              </a:rPr>
              <a:t>!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7010400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You get to see your work built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You can positively affect everyone’s lives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So….. you can make the world a better place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It is a diverse, changing and creative profession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It opens your eyes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Architecture is a respected profession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 Architects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518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Some Reasons 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to become an Architect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617220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smtClean="0">
                <a:latin typeface="Roboto Medium" pitchFamily="2" charset="0"/>
                <a:ea typeface="Roboto Medium" pitchFamily="2" charset="0"/>
              </a:rPr>
              <a:t>           </a:t>
            </a:r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Coliseum in Rome</a:t>
            </a:r>
            <a:endParaRPr lang="en-US" sz="2400" b="1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pPr algn="r"/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Eiffel Tower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2051" name="Picture 3" descr="C:\FPA\AIA\images for lessons\eiffel 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4572000" cy="3048000"/>
          </a:xfrm>
          <a:prstGeom prst="rect">
            <a:avLst/>
          </a:prstGeom>
          <a:noFill/>
        </p:spPr>
      </p:pic>
      <p:pic>
        <p:nvPicPr>
          <p:cNvPr id="2050" name="Picture 2" descr="C:\FPA\AIA\images for lessons\roman colleseum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12154" y="1702911"/>
            <a:ext cx="5174646" cy="2716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752600"/>
            <a:ext cx="7467600" cy="41549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Disney Castle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2400" b="1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Neuschwanstein</a:t>
            </a: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Castle</a:t>
            </a:r>
          </a:p>
          <a:p>
            <a:r>
              <a:rPr lang="en-US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inspiration for the Disney Castle</a:t>
            </a: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3074" name="Picture 2" descr="C:\FPA\AIA\images for lessons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4470400" cy="2514600"/>
          </a:xfrm>
          <a:prstGeom prst="rect">
            <a:avLst/>
          </a:prstGeom>
          <a:noFill/>
        </p:spPr>
      </p:pic>
      <p:pic>
        <p:nvPicPr>
          <p:cNvPr id="3075" name="Picture 3" descr="C:\FPA\AIA\images for lessons\01-neuschwanstein-castle-bavaria-NEUSCHWANSTEIN0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581400"/>
            <a:ext cx="42672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752600"/>
            <a:ext cx="7772400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Rockefeller Center</a:t>
            </a:r>
          </a:p>
          <a:p>
            <a:pPr algn="r"/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Architect:  Raymond Hood</a:t>
            </a: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Center at Christmas time</a:t>
            </a:r>
            <a:endParaRPr lang="en-US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7176" name="Picture 8" descr="C:\FPA\AIA\images for lessons\rockefeller center at xm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402782"/>
            <a:ext cx="6496050" cy="2940868"/>
          </a:xfrm>
          <a:prstGeom prst="rect">
            <a:avLst/>
          </a:prstGeom>
          <a:noFill/>
        </p:spPr>
      </p:pic>
      <p:pic>
        <p:nvPicPr>
          <p:cNvPr id="7177" name="Picture 9" descr="C:\FPA\AIA\images for lessons\rockefeller cen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447800"/>
            <a:ext cx="4191000" cy="3227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382000" cy="29238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First, every college and university is </a:t>
            </a: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different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</a:t>
            </a: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Math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Art, design and drawing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Physics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Science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History</a:t>
            </a: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518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What you Need</a:t>
            </a:r>
            <a:endParaRPr lang="en-US" sz="44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to study Architecture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590800"/>
            <a:ext cx="7848600" cy="14465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College Degree in Architecture – Bachelor or Masters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Gain experience as an Intern for 36 months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Take and pass a state licensing exam</a:t>
            </a:r>
          </a:p>
          <a:p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5791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How 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do you become an Architect</a:t>
            </a:r>
          </a:p>
          <a:p>
            <a:endParaRPr lang="en-US" dirty="0"/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1600200"/>
            <a:ext cx="7620000" cy="44627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The movie ‘Get Smart’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r>
              <a:rPr lang="en-US" sz="20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Walt Disney Concert Hall</a:t>
            </a:r>
          </a:p>
          <a:p>
            <a:pPr algn="r"/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Architect:  Frank </a:t>
            </a:r>
            <a:r>
              <a:rPr lang="en-US" sz="1400" dirty="0" err="1" smtClean="0">
                <a:latin typeface="Arial" pitchFamily="34" charset="0"/>
                <a:ea typeface="Roboto Medium" pitchFamily="2" charset="0"/>
                <a:cs typeface="Arial" pitchFamily="34" charset="0"/>
              </a:rPr>
              <a:t>Gehry</a:t>
            </a:r>
            <a:endParaRPr lang="en-US" sz="14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                                  </a:t>
            </a:r>
            <a:r>
              <a:rPr lang="en-US" sz="1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An early conceptual sketch</a:t>
            </a:r>
            <a:endParaRPr lang="en-US" sz="1600" dirty="0" smtClean="0"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324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Fallon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Pacheco</a:t>
            </a:r>
            <a:r>
              <a:rPr lang="en-US" sz="16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Architects</a:t>
            </a:r>
            <a:endParaRPr lang="en-US" sz="16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FPA\AIA\images for lessons\bloomfieldp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33" y="0"/>
            <a:ext cx="4891567" cy="990600"/>
          </a:xfrm>
          <a:prstGeom prst="rect">
            <a:avLst/>
          </a:prstGeom>
          <a:noFill/>
        </p:spPr>
      </p:pic>
      <p:pic>
        <p:nvPicPr>
          <p:cNvPr id="4098" name="Picture 2" descr="C:\FPA\AIA\images for lessons\disney get smar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1371600"/>
            <a:ext cx="5080000" cy="3810000"/>
          </a:xfrm>
          <a:prstGeom prst="rect">
            <a:avLst/>
          </a:prstGeom>
          <a:noFill/>
        </p:spPr>
      </p:pic>
      <p:pic>
        <p:nvPicPr>
          <p:cNvPr id="4099" name="Picture 3" descr="C:\FPA\AIA\images for lessons\Disney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09800"/>
            <a:ext cx="5105400" cy="3459737"/>
          </a:xfrm>
          <a:prstGeom prst="rect">
            <a:avLst/>
          </a:prstGeom>
          <a:noFill/>
        </p:spPr>
      </p:pic>
      <p:pic>
        <p:nvPicPr>
          <p:cNvPr id="4100" name="Picture 4" descr="C:\FPA\AIA\images for lessons\49d6d9191892b325b8902334d966ab16--architecture-sketches-amazing-architect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052398"/>
            <a:ext cx="2133600" cy="16167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4800" y="6096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Architecture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can make places special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6102</TotalTime>
  <Words>557</Words>
  <Application>Microsoft Office PowerPoint</Application>
  <PresentationFormat>On-screen Show (4:3)</PresentationFormat>
  <Paragraphs>360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Acrobat Document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Fallon &amp; Pacheco Architects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Fallon</dc:creator>
  <cp:lastModifiedBy>john</cp:lastModifiedBy>
  <cp:revision>215</cp:revision>
  <dcterms:created xsi:type="dcterms:W3CDTF">2013-04-15T15:23:56Z</dcterms:created>
  <dcterms:modified xsi:type="dcterms:W3CDTF">2018-01-18T03:13:38Z</dcterms:modified>
</cp:coreProperties>
</file>