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8" r:id="rId2"/>
    <p:sldId id="269" r:id="rId3"/>
    <p:sldId id="270" r:id="rId4"/>
    <p:sldId id="263" r:id="rId5"/>
    <p:sldId id="262" r:id="rId6"/>
    <p:sldId id="271" r:id="rId7"/>
    <p:sldId id="280" r:id="rId8"/>
    <p:sldId id="281" r:id="rId9"/>
    <p:sldId id="256" r:id="rId10"/>
    <p:sldId id="258" r:id="rId11"/>
    <p:sldId id="259" r:id="rId12"/>
    <p:sldId id="260" r:id="rId13"/>
    <p:sldId id="26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64" r:id="rId23"/>
    <p:sldId id="265" r:id="rId24"/>
    <p:sldId id="266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75" autoAdjust="0"/>
    <p:restoredTop sz="94660"/>
  </p:normalViewPr>
  <p:slideViewPr>
    <p:cSldViewPr>
      <p:cViewPr varScale="1">
        <p:scale>
          <a:sx n="87" d="100"/>
          <a:sy n="87" d="100"/>
        </p:scale>
        <p:origin x="-12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C45F-AEE3-45E3-8110-910CC59C8B3E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EB166-C465-4546-B87F-BB48C40628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78246-C213-41AE-88C0-1D16AE3F29F6}" type="slidenum">
              <a:rPr lang="en-US"/>
              <a:pPr/>
              <a:t>11</a:t>
            </a:fld>
            <a:endParaRPr lang="en-US"/>
          </a:p>
        </p:txBody>
      </p:sp>
      <p:sp>
        <p:nvSpPr>
          <p:cNvPr id="138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5282EA-B2EA-4488-A6A8-2C2D0C6271FC}" type="slidenum">
              <a:rPr lang="en-US"/>
              <a:pPr/>
              <a:t>12</a:t>
            </a:fld>
            <a:endParaRPr lang="en-US"/>
          </a:p>
        </p:txBody>
      </p:sp>
      <p:sp>
        <p:nvSpPr>
          <p:cNvPr id="139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FE01BD-232C-4661-B380-E38AB3A00CAD}" type="slidenum">
              <a:rPr lang="en-US"/>
              <a:pPr/>
              <a:t>22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B4555-5D08-415D-92CB-FE46B32E4EF1}" type="slidenum">
              <a:rPr lang="en-US"/>
              <a:pPr/>
              <a:t>23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8B9BB-3987-4999-9F87-B9EBA95C0835}" type="slidenum">
              <a:rPr lang="en-US"/>
              <a:pPr/>
              <a:t>24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5F963-7D3B-43C4-A50D-D3DAB73DCDE1}" type="slidenum">
              <a:rPr lang="en-US"/>
              <a:pPr/>
              <a:t>25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BF540-0264-4991-A6C3-4AD5FBD0DD77}" type="datetimeFigureOut">
              <a:rPr lang="en-US" smtClean="0"/>
              <a:pPr/>
              <a:t>5/31/2018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0573F-9442-440C-AD11-24EEA23722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705600" y="0"/>
            <a:ext cx="24384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76200" y="533400"/>
            <a:ext cx="9296400" cy="1066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P.S. 21 Paterson NJ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895600"/>
            <a:ext cx="9144000" cy="3962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AI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3200400"/>
            <a:ext cx="3310890" cy="1676400"/>
          </a:xfrm>
          <a:prstGeom prst="rect">
            <a:avLst/>
          </a:prstGeom>
        </p:spPr>
      </p:pic>
      <p:pic>
        <p:nvPicPr>
          <p:cNvPr id="14" name="Picture 13" descr="NO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0480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60DS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8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AirTrain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- Long Island Railroad Connection PANYNJ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7AA46-CCB9-4CE7-8E06-165525FA5098}" type="slidenum">
              <a:rPr lang="en-US"/>
              <a:pPr/>
              <a:t>11</a:t>
            </a:fld>
            <a:endParaRPr lang="en-US" sz="1400"/>
          </a:p>
        </p:txBody>
      </p:sp>
      <p:sp>
        <p:nvSpPr>
          <p:cNvPr id="135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932613" y="639763"/>
            <a:ext cx="2293937" cy="287337"/>
          </a:xfrm>
        </p:spPr>
        <p:txBody>
          <a:bodyPr wrap="none">
            <a:spAutoFit/>
          </a:bodyPr>
          <a:lstStyle/>
          <a:p>
            <a:pPr algn="r"/>
            <a:r>
              <a:rPr lang="en-US" sz="1600"/>
              <a:t>DESIGN INNOVATION</a:t>
            </a:r>
            <a:endParaRPr lang="en-US" sz="1800"/>
          </a:p>
        </p:txBody>
      </p:sp>
      <p:sp>
        <p:nvSpPr>
          <p:cNvPr id="1350659" name="Line 3"/>
          <p:cNvSpPr>
            <a:spLocks noChangeShapeType="1"/>
          </p:cNvSpPr>
          <p:nvPr/>
        </p:nvSpPr>
        <p:spPr bwMode="auto">
          <a:xfrm>
            <a:off x="0" y="8937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50663" name="Picture 7" descr="408W6689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903288"/>
            <a:ext cx="8039100" cy="5345112"/>
          </a:xfrm>
          <a:prstGeom prst="rect">
            <a:avLst/>
          </a:prstGeom>
          <a:noFill/>
        </p:spPr>
      </p:pic>
      <p:pic>
        <p:nvPicPr>
          <p:cNvPr id="1350664" name="Picture 8" descr="72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-2667000"/>
            <a:ext cx="3436938" cy="2287588"/>
          </a:xfrm>
          <a:prstGeom prst="rect">
            <a:avLst/>
          </a:prstGeom>
          <a:noFill/>
        </p:spPr>
      </p:pic>
      <p:sp>
        <p:nvSpPr>
          <p:cNvPr id="135066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814388" y="1028700"/>
            <a:ext cx="4037012" cy="823913"/>
          </a:xfrm>
          <a:noFill/>
          <a:ln/>
        </p:spPr>
        <p:txBody>
          <a:bodyPr wrap="none">
            <a:spAutoFit/>
          </a:bodyPr>
          <a:lstStyle/>
          <a:p>
            <a:pPr>
              <a:buFont typeface="Times" pitchFamily="-112" charset="0"/>
              <a:buNone/>
            </a:pPr>
            <a:r>
              <a:rPr lang="en-US" dirty="0"/>
              <a:t>Research Lab Building</a:t>
            </a:r>
          </a:p>
          <a:p>
            <a:pPr lvl="1"/>
            <a:r>
              <a:rPr lang="en-US" sz="2000" dirty="0"/>
              <a:t>Sustainable design</a:t>
            </a:r>
            <a:endParaRPr lang="en-US" dirty="0"/>
          </a:p>
        </p:txBody>
      </p:sp>
      <p:sp>
        <p:nvSpPr>
          <p:cNvPr id="1350667" name="Rectangle 11"/>
          <p:cNvSpPr>
            <a:spLocks noChangeArrowheads="1"/>
          </p:cNvSpPr>
          <p:nvPr/>
        </p:nvSpPr>
        <p:spPr bwMode="auto">
          <a:xfrm>
            <a:off x="0" y="6248400"/>
            <a:ext cx="2514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Memorial Sloan-Kettering Cancer Center NYC NY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2BCAE-F6ED-445A-8C58-0515060C7B85}" type="slidenum">
              <a:rPr lang="en-US"/>
              <a:pPr/>
              <a:t>12</a:t>
            </a:fld>
            <a:endParaRPr lang="en-US" sz="1400"/>
          </a:p>
        </p:txBody>
      </p:sp>
      <p:sp>
        <p:nvSpPr>
          <p:cNvPr id="139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508750" y="639763"/>
            <a:ext cx="2719388" cy="287337"/>
          </a:xfrm>
        </p:spPr>
        <p:txBody>
          <a:bodyPr wrap="none">
            <a:spAutoFit/>
          </a:bodyPr>
          <a:lstStyle/>
          <a:p>
            <a:pPr algn="r"/>
            <a:r>
              <a:rPr lang="en-US" sz="1600"/>
              <a:t>OR CASE STUDY- MSKCC</a:t>
            </a:r>
            <a:endParaRPr lang="en-US"/>
          </a:p>
        </p:txBody>
      </p:sp>
      <p:sp>
        <p:nvSpPr>
          <p:cNvPr id="1393667" name="Line 3"/>
          <p:cNvSpPr>
            <a:spLocks noChangeShapeType="1"/>
          </p:cNvSpPr>
          <p:nvPr/>
        </p:nvSpPr>
        <p:spPr bwMode="auto">
          <a:xfrm>
            <a:off x="0" y="89376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93671" name="Picture 7" descr="004_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5138" y="1187450"/>
            <a:ext cx="3598862" cy="4567238"/>
          </a:xfrm>
          <a:prstGeom prst="rect">
            <a:avLst/>
          </a:prstGeom>
          <a:noFill/>
        </p:spPr>
      </p:pic>
      <p:pic>
        <p:nvPicPr>
          <p:cNvPr id="1393673" name="Picture 9" descr=" 006jb8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638" y="1371600"/>
            <a:ext cx="5278438" cy="4162425"/>
          </a:xfrm>
          <a:prstGeom prst="rect">
            <a:avLst/>
          </a:prstGeom>
          <a:noFill/>
        </p:spPr>
      </p:pic>
      <p:sp>
        <p:nvSpPr>
          <p:cNvPr id="1393674" name="Rectangle 10"/>
          <p:cNvSpPr>
            <a:spLocks noChangeArrowheads="1"/>
          </p:cNvSpPr>
          <p:nvPr/>
        </p:nvSpPr>
        <p:spPr bwMode="auto">
          <a:xfrm>
            <a:off x="0" y="6248400"/>
            <a:ext cx="2514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Memorial Sloan-Kettering Cancer Center NYC NY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1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>
          <a:xfrm>
            <a:off x="2438400" y="228600"/>
            <a:ext cx="4223785" cy="954107"/>
          </a:xfrm>
          <a:prstGeom prst="rect">
            <a:avLst/>
          </a:prstGeom>
          <a:noFill/>
          <a:ln/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Mansion- Wayne NJ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Historic Renovation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73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52400" y="228600"/>
            <a:ext cx="9354997" cy="954107"/>
          </a:xfrm>
          <a:prstGeom prst="rect">
            <a:avLst/>
          </a:prstGeom>
          <a:noFill/>
          <a:ln/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73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" y="228600"/>
            <a:ext cx="9144000" cy="954107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84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" y="152400"/>
            <a:ext cx="9144000" cy="954107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849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52400" y="228600"/>
            <a:ext cx="9354997" cy="954107"/>
          </a:xfrm>
          <a:prstGeom prst="rect">
            <a:avLst/>
          </a:prstGeom>
          <a:noFill/>
          <a:ln/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923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" y="152400"/>
            <a:ext cx="9144000" cy="954107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5_1935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" y="152400"/>
            <a:ext cx="9144000" cy="954107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6324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Where do I come from?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Born Belize Central America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Raised in Brooklyn New York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Entire education from kindergarten through high school was in the NYC Public School system</a:t>
            </a:r>
          </a:p>
          <a:p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924_1728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3" name="Rectangle 10"/>
          <p:cNvSpPr txBox="1">
            <a:spLocks noChangeArrowheads="1"/>
          </p:cNvSpPr>
          <p:nvPr/>
        </p:nvSpPr>
        <p:spPr>
          <a:xfrm>
            <a:off x="1" y="152400"/>
            <a:ext cx="9144000" cy="954107"/>
          </a:xfrm>
          <a:prstGeom prst="rect">
            <a:avLst/>
          </a:prstGeom>
          <a:noFill/>
          <a:ln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Times" pitchFamily="-112" charset="0"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Museum</a:t>
            </a:r>
            <a:r>
              <a:rPr kumimoji="0" lang="en-US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African American History and Culture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/>
              <a:t>Washington DC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Phil </a:t>
            </a:r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Freelon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FAIA 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NOMA 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NMAAHC 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Sc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7243970" cy="4397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6400" y="61722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Sir David </a:t>
            </a:r>
            <a:r>
              <a:rPr lang="en-US" b="1" dirty="0" err="1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Adjaye</a:t>
            </a:r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 RIBA NMAAHC  Design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04-19-06 NOMA Orlando 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685800"/>
            <a:ext cx="2438400" cy="2065338"/>
          </a:xfrm>
          <a:prstGeom prst="rect">
            <a:avLst/>
          </a:prstGeom>
          <a:noFill/>
        </p:spPr>
      </p:pic>
      <p:pic>
        <p:nvPicPr>
          <p:cNvPr id="201731" name="Picture 3" descr="Cheryl phot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759075"/>
            <a:ext cx="2057400" cy="2057400"/>
          </a:xfrm>
          <a:prstGeom prst="rect">
            <a:avLst/>
          </a:prstGeom>
          <a:noFill/>
        </p:spPr>
      </p:pic>
      <p:pic>
        <p:nvPicPr>
          <p:cNvPr id="201732" name="Picture 4" descr="DA_StevenHeller_em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8025" y="2743200"/>
            <a:ext cx="1624013" cy="2043113"/>
          </a:xfrm>
          <a:prstGeom prst="rect">
            <a:avLst/>
          </a:prstGeom>
          <a:noFill/>
        </p:spPr>
      </p:pic>
      <p:pic>
        <p:nvPicPr>
          <p:cNvPr id="201733" name="Picture 5" descr="Allison Williams, FAIA - Headsh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7788" y="685800"/>
            <a:ext cx="1522412" cy="2028825"/>
          </a:xfrm>
          <a:prstGeom prst="rect">
            <a:avLst/>
          </a:prstGeom>
          <a:noFill/>
        </p:spPr>
      </p:pic>
      <p:pic>
        <p:nvPicPr>
          <p:cNvPr id="201734" name="Picture 6" descr="0609elec_purne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61913" y="700088"/>
            <a:ext cx="1651001" cy="2133600"/>
          </a:xfrm>
          <a:prstGeom prst="rect">
            <a:avLst/>
          </a:prstGeom>
          <a:noFill/>
        </p:spPr>
      </p:pic>
      <p:pic>
        <p:nvPicPr>
          <p:cNvPr id="201735" name="Picture 7" descr="Gail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790825"/>
            <a:ext cx="2133600" cy="2043113"/>
          </a:xfrm>
          <a:prstGeom prst="rect">
            <a:avLst/>
          </a:prstGeom>
          <a:noFill/>
        </p:spPr>
      </p:pic>
      <p:pic>
        <p:nvPicPr>
          <p:cNvPr id="201736" name="Picture 8" descr="Terrence O''Neal TON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4813300"/>
            <a:ext cx="1504950" cy="2114550"/>
          </a:xfrm>
          <a:prstGeom prst="rect">
            <a:avLst/>
          </a:prstGeom>
          <a:noFill/>
        </p:spPr>
      </p:pic>
      <p:pic>
        <p:nvPicPr>
          <p:cNvPr id="201737" name="Picture 9" descr="Black_Enterprise_r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26375" y="4800600"/>
            <a:ext cx="1425575" cy="2133600"/>
          </a:xfrm>
          <a:prstGeom prst="rect">
            <a:avLst/>
          </a:prstGeom>
          <a:noFill/>
        </p:spPr>
      </p:pic>
      <p:pic>
        <p:nvPicPr>
          <p:cNvPr id="201738" name="Picture 10" descr="freel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4791075"/>
            <a:ext cx="1758950" cy="2095500"/>
          </a:xfrm>
          <a:prstGeom prst="rect">
            <a:avLst/>
          </a:prstGeom>
          <a:noFill/>
        </p:spPr>
      </p:pic>
      <p:pic>
        <p:nvPicPr>
          <p:cNvPr id="201739" name="Picture 11" descr="RAW PTNR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19313" y="2792413"/>
            <a:ext cx="2909887" cy="2027237"/>
          </a:xfrm>
          <a:prstGeom prst="rect">
            <a:avLst/>
          </a:prstGeom>
          <a:noFill/>
        </p:spPr>
      </p:pic>
      <p:pic>
        <p:nvPicPr>
          <p:cNvPr id="201740" name="Picture 12" descr="robertanew_w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90863" y="4800600"/>
            <a:ext cx="1500187" cy="2133600"/>
          </a:xfrm>
          <a:prstGeom prst="rect">
            <a:avLst/>
          </a:prstGeom>
          <a:noFill/>
        </p:spPr>
      </p:pic>
      <p:pic>
        <p:nvPicPr>
          <p:cNvPr id="201741" name="Picture 13" descr="Sutton[2]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48400" y="4787900"/>
            <a:ext cx="1609725" cy="2146300"/>
          </a:xfrm>
          <a:prstGeom prst="rect">
            <a:avLst/>
          </a:prstGeom>
          <a:noFill/>
        </p:spPr>
      </p:pic>
      <p:pic>
        <p:nvPicPr>
          <p:cNvPr id="201742" name="Picture 14" descr="James b&amp;w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4832350"/>
            <a:ext cx="1611313" cy="2025650"/>
          </a:xfrm>
          <a:prstGeom prst="rect">
            <a:avLst/>
          </a:prstGeom>
          <a:noFill/>
        </p:spPr>
      </p:pic>
      <p:sp>
        <p:nvSpPr>
          <p:cNvPr id="201743" name="Rectangle 15"/>
          <p:cNvSpPr>
            <a:spLocks noChangeArrowheads="1"/>
          </p:cNvSpPr>
          <p:nvPr/>
        </p:nvSpPr>
        <p:spPr bwMode="auto">
          <a:xfrm>
            <a:off x="0" y="-92075"/>
            <a:ext cx="868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latin typeface="BankGothic Md BT" pitchFamily="34" charset="0"/>
              </a:rPr>
              <a:t>N.O.M.A – National Organization of Minority Architects</a:t>
            </a:r>
            <a:endParaRPr lang="en-US" sz="2400" dirty="0">
              <a:solidFill>
                <a:srgbClr val="B2B2B2"/>
              </a:solidFill>
              <a:latin typeface="Lucida Sans Unicode" pitchFamily="34" charset="0"/>
            </a:endParaRPr>
          </a:p>
          <a:p>
            <a:endParaRPr lang="en-US" dirty="0">
              <a:latin typeface="Lucida Sans Unicode" pitchFamily="34" charset="0"/>
            </a:endParaRPr>
          </a:p>
        </p:txBody>
      </p:sp>
      <p:pic>
        <p:nvPicPr>
          <p:cNvPr id="201744" name="Picture 16" descr="NOMA-4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28800" y="685800"/>
            <a:ext cx="3200400" cy="2101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Ted Lands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066800"/>
            <a:ext cx="1981200" cy="1981200"/>
          </a:xfrm>
          <a:prstGeom prst="rect">
            <a:avLst/>
          </a:prstGeom>
          <a:noFill/>
        </p:spPr>
      </p:pic>
      <p:pic>
        <p:nvPicPr>
          <p:cNvPr id="203780" name="Picture 4" descr="RAY_HU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986088"/>
            <a:ext cx="2743200" cy="1890712"/>
          </a:xfrm>
          <a:prstGeom prst="rect">
            <a:avLst/>
          </a:prstGeom>
          <a:noFill/>
        </p:spPr>
      </p:pic>
      <p:pic>
        <p:nvPicPr>
          <p:cNvPr id="203781" name="Picture 5" descr="MG_0149-m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2971800"/>
            <a:ext cx="1331913" cy="1905000"/>
          </a:xfrm>
          <a:prstGeom prst="rect">
            <a:avLst/>
          </a:prstGeom>
          <a:noFill/>
        </p:spPr>
      </p:pic>
      <p:pic>
        <p:nvPicPr>
          <p:cNvPr id="203782" name="Picture 6" descr="01-20-06 NOMA 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4881563"/>
            <a:ext cx="2971800" cy="1976437"/>
          </a:xfrm>
          <a:prstGeom prst="rect">
            <a:avLst/>
          </a:prstGeom>
          <a:noFill/>
        </p:spPr>
      </p:pic>
      <p:pic>
        <p:nvPicPr>
          <p:cNvPr id="203783" name="Picture 7" descr="01-20-06 NOMA 0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997200"/>
            <a:ext cx="2819400" cy="1874838"/>
          </a:xfrm>
          <a:prstGeom prst="rect">
            <a:avLst/>
          </a:prstGeom>
          <a:noFill/>
        </p:spPr>
      </p:pic>
      <p:pic>
        <p:nvPicPr>
          <p:cNvPr id="203784" name="Picture 8" descr="Bullock_Preferr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76800"/>
            <a:ext cx="1555750" cy="1981200"/>
          </a:xfrm>
          <a:prstGeom prst="rect">
            <a:avLst/>
          </a:prstGeom>
          <a:noFill/>
        </p:spPr>
      </p:pic>
      <p:pic>
        <p:nvPicPr>
          <p:cNvPr id="203785" name="Picture 9" descr="HaroldRs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4838700"/>
            <a:ext cx="2057400" cy="2017713"/>
          </a:xfrm>
          <a:prstGeom prst="rect">
            <a:avLst/>
          </a:prstGeom>
          <a:noFill/>
        </p:spPr>
      </p:pic>
      <p:pic>
        <p:nvPicPr>
          <p:cNvPr id="203786" name="Picture 10" descr="Kathy0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4876800"/>
            <a:ext cx="1981200" cy="1981200"/>
          </a:xfrm>
          <a:prstGeom prst="rect">
            <a:avLst/>
          </a:prstGeom>
          <a:noFill/>
        </p:spPr>
      </p:pic>
      <p:pic>
        <p:nvPicPr>
          <p:cNvPr id="203787" name="Picture 11" descr="Brenda and Paul Devrouax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7938" y="2974975"/>
            <a:ext cx="2862262" cy="1901825"/>
          </a:xfrm>
          <a:prstGeom prst="rect">
            <a:avLst/>
          </a:prstGeom>
          <a:noFill/>
        </p:spPr>
      </p:pic>
      <p:pic>
        <p:nvPicPr>
          <p:cNvPr id="203788" name="Picture 12" descr="SE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066800"/>
            <a:ext cx="1789113" cy="1944688"/>
          </a:xfrm>
          <a:prstGeom prst="rect">
            <a:avLst/>
          </a:prstGeom>
          <a:noFill/>
        </p:spPr>
      </p:pic>
      <p:pic>
        <p:nvPicPr>
          <p:cNvPr id="203789" name="Picture 13" descr="Mann Kir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2600" y="1069975"/>
            <a:ext cx="2438400" cy="1924050"/>
          </a:xfrm>
          <a:prstGeom prst="rect">
            <a:avLst/>
          </a:prstGeom>
          <a:noFill/>
        </p:spPr>
      </p:pic>
      <p:pic>
        <p:nvPicPr>
          <p:cNvPr id="203790" name="Picture 14" descr="04-19-06 NOMA Orlando 0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91000" y="1092200"/>
            <a:ext cx="2819400" cy="1874838"/>
          </a:xfrm>
          <a:prstGeom prst="rect">
            <a:avLst/>
          </a:prstGeom>
          <a:noFill/>
        </p:spPr>
      </p:pic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0" y="-92075"/>
            <a:ext cx="868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latin typeface="BankGothic Md BT" pitchFamily="34" charset="0"/>
              </a:rPr>
              <a:t>N.O.M.A – National Organization of Minority Architects</a:t>
            </a:r>
            <a:endParaRPr lang="en-US" sz="2400" dirty="0">
              <a:solidFill>
                <a:srgbClr val="B2B2B2"/>
              </a:solidFill>
              <a:latin typeface="Lucida Sans Unicode" pitchFamily="34" charset="0"/>
            </a:endParaRPr>
          </a:p>
          <a:p>
            <a:endParaRPr lang="en-US" dirty="0">
              <a:latin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David NCRB01 m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84263"/>
            <a:ext cx="2916238" cy="1968500"/>
          </a:xfrm>
          <a:prstGeom prst="rect">
            <a:avLst/>
          </a:prstGeom>
          <a:noFill/>
        </p:spPr>
      </p:pic>
      <p:pic>
        <p:nvPicPr>
          <p:cNvPr id="205829" name="Picture 5" descr="Gay_2x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63" y="4848225"/>
            <a:ext cx="1989137" cy="2009775"/>
          </a:xfrm>
          <a:prstGeom prst="rect">
            <a:avLst/>
          </a:prstGeom>
          <a:noFill/>
        </p:spPr>
      </p:pic>
      <p:pic>
        <p:nvPicPr>
          <p:cNvPr id="205830" name="Picture 6" descr="Ken-Bry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13" y="3043238"/>
            <a:ext cx="2755900" cy="1841500"/>
          </a:xfrm>
          <a:prstGeom prst="rect">
            <a:avLst/>
          </a:prstGeom>
          <a:noFill/>
        </p:spPr>
      </p:pic>
      <p:pic>
        <p:nvPicPr>
          <p:cNvPr id="205831" name="Picture 7" descr="CTS_Phot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" y="1066800"/>
            <a:ext cx="1684338" cy="1981200"/>
          </a:xfrm>
          <a:prstGeom prst="rect">
            <a:avLst/>
          </a:prstGeom>
          <a:noFill/>
        </p:spPr>
      </p:pic>
      <p:pic>
        <p:nvPicPr>
          <p:cNvPr id="205832" name="Picture 8" descr="Kim Dowde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3009900"/>
            <a:ext cx="1450975" cy="1835150"/>
          </a:xfrm>
          <a:prstGeom prst="rect">
            <a:avLst/>
          </a:prstGeom>
          <a:noFill/>
        </p:spPr>
      </p:pic>
      <p:pic>
        <p:nvPicPr>
          <p:cNvPr id="205833" name="Picture 9" descr="Aurora Sunday Morn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" y="4814888"/>
            <a:ext cx="2743200" cy="2057400"/>
          </a:xfrm>
          <a:prstGeom prst="rect">
            <a:avLst/>
          </a:prstGeom>
          <a:noFill/>
        </p:spPr>
      </p:pic>
      <p:pic>
        <p:nvPicPr>
          <p:cNvPr id="205834" name="Picture 10" descr="Norma Sklarek with Jack Travi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1000" y="1063625"/>
            <a:ext cx="2209800" cy="1936750"/>
          </a:xfrm>
          <a:prstGeom prst="rect">
            <a:avLst/>
          </a:prstGeom>
          <a:noFill/>
        </p:spPr>
      </p:pic>
      <p:pic>
        <p:nvPicPr>
          <p:cNvPr id="205835" name="Picture 11" descr="Rico Quirindongo-hig r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48300" y="3000375"/>
            <a:ext cx="2400300" cy="1793875"/>
          </a:xfrm>
          <a:prstGeom prst="rect">
            <a:avLst/>
          </a:prstGeom>
          <a:noFill/>
        </p:spPr>
      </p:pic>
      <p:pic>
        <p:nvPicPr>
          <p:cNvPr id="205836" name="Picture 12" descr="RSL b&amp;w 02-16-08 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14800" y="3009900"/>
            <a:ext cx="1366838" cy="1795463"/>
          </a:xfrm>
          <a:prstGeom prst="rect">
            <a:avLst/>
          </a:prstGeom>
          <a:noFill/>
        </p:spPr>
      </p:pic>
      <p:pic>
        <p:nvPicPr>
          <p:cNvPr id="205837" name="Picture 13" descr="Toni0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02563" y="3005138"/>
            <a:ext cx="1417637" cy="1824037"/>
          </a:xfrm>
          <a:prstGeom prst="rect">
            <a:avLst/>
          </a:prstGeom>
          <a:noFill/>
        </p:spPr>
      </p:pic>
      <p:pic>
        <p:nvPicPr>
          <p:cNvPr id="205838" name="Picture 14" descr="Flagg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488" y="4789488"/>
            <a:ext cx="2233612" cy="2136775"/>
          </a:xfrm>
          <a:prstGeom prst="rect">
            <a:avLst/>
          </a:prstGeom>
          <a:noFill/>
        </p:spPr>
      </p:pic>
      <p:pic>
        <p:nvPicPr>
          <p:cNvPr id="205839" name="Picture 15" descr="Richard Dozier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1066800"/>
            <a:ext cx="1503363" cy="1954213"/>
          </a:xfrm>
          <a:prstGeom prst="rect">
            <a:avLst/>
          </a:prstGeom>
          <a:noFill/>
        </p:spPr>
      </p:pic>
      <p:pic>
        <p:nvPicPr>
          <p:cNvPr id="205840" name="Picture 16" descr="Charle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72400" y="1190625"/>
            <a:ext cx="1446213" cy="1809750"/>
          </a:xfrm>
          <a:prstGeom prst="rect">
            <a:avLst/>
          </a:prstGeom>
          <a:noFill/>
        </p:spPr>
      </p:pic>
      <p:pic>
        <p:nvPicPr>
          <p:cNvPr id="205841" name="Picture 17" descr="Bill Stanley0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4808538"/>
            <a:ext cx="2133600" cy="2063750"/>
          </a:xfrm>
          <a:prstGeom prst="rect">
            <a:avLst/>
          </a:prstGeom>
          <a:noFill/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-92075"/>
            <a:ext cx="8686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/>
                </a:solidFill>
                <a:latin typeface="BankGothic Md BT" pitchFamily="34" charset="0"/>
              </a:rPr>
              <a:t>N.O.M.A – National Organization of Minority Architects</a:t>
            </a:r>
            <a:endParaRPr lang="en-US" sz="2400" dirty="0">
              <a:solidFill>
                <a:srgbClr val="B2B2B2"/>
              </a:solidFill>
              <a:latin typeface="Lucida Sans Unicode" pitchFamily="34" charset="0"/>
            </a:endParaRPr>
          </a:p>
          <a:p>
            <a:endParaRPr lang="en-US" dirty="0">
              <a:latin typeface="Lucida Sans Unicode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038600" y="1676400"/>
            <a:ext cx="4495800" cy="3657600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dirty="0">
                <a:solidFill>
                  <a:schemeClr val="accent1"/>
                </a:solidFill>
                <a:latin typeface="Lucida Sans Unicode" pitchFamily="34" charset="0"/>
              </a:rPr>
              <a:t>  </a:t>
            </a:r>
            <a:r>
              <a:rPr lang="en-US" sz="1800" dirty="0" smtClean="0">
                <a:solidFill>
                  <a:schemeClr val="accent1"/>
                </a:solidFill>
                <a:latin typeface="Lucida Sans Unicode" pitchFamily="34" charset="0"/>
              </a:rPr>
              <a:t>431 </a:t>
            </a:r>
            <a:r>
              <a:rPr lang="en-US" sz="1800" dirty="0">
                <a:solidFill>
                  <a:schemeClr val="accent1"/>
                </a:solidFill>
                <a:latin typeface="Lucida Sans Unicode" pitchFamily="34" charset="0"/>
              </a:rPr>
              <a:t>Female</a:t>
            </a:r>
          </a:p>
          <a:p>
            <a:pPr>
              <a:buFontTx/>
              <a:buNone/>
            </a:pPr>
            <a:r>
              <a:rPr lang="en-US" sz="1800" dirty="0" smtClean="0">
                <a:solidFill>
                  <a:schemeClr val="accent1"/>
                </a:solidFill>
                <a:latin typeface="Lucida Sans Unicode" pitchFamily="34" charset="0"/>
              </a:rPr>
              <a:t>1776 </a:t>
            </a:r>
            <a:r>
              <a:rPr lang="en-US" sz="1800" dirty="0">
                <a:solidFill>
                  <a:schemeClr val="accent1"/>
                </a:solidFill>
                <a:latin typeface="Lucida Sans Unicode" pitchFamily="34" charset="0"/>
              </a:rPr>
              <a:t>Male</a:t>
            </a:r>
          </a:p>
          <a:p>
            <a:pPr>
              <a:buFontTx/>
              <a:buNone/>
            </a:pPr>
            <a:r>
              <a:rPr lang="en-US" sz="1800" b="1" dirty="0" smtClean="0">
                <a:solidFill>
                  <a:schemeClr val="accent1"/>
                </a:solidFill>
                <a:latin typeface="Lucida Sans Unicode" pitchFamily="34" charset="0"/>
              </a:rPr>
              <a:t>2207</a:t>
            </a:r>
            <a:r>
              <a:rPr lang="en-US" sz="1800" dirty="0" smtClean="0">
                <a:solidFill>
                  <a:schemeClr val="accent1"/>
                </a:solidFill>
                <a:latin typeface="Lucida Sans Unicode" pitchFamily="34" charset="0"/>
              </a:rPr>
              <a:t> </a:t>
            </a:r>
            <a:r>
              <a:rPr lang="en-US" sz="1800" dirty="0">
                <a:solidFill>
                  <a:schemeClr val="accent1"/>
                </a:solidFill>
                <a:latin typeface="Lucida Sans Unicode" pitchFamily="34" charset="0"/>
              </a:rPr>
              <a:t>Total Licensed Black </a:t>
            </a:r>
            <a:r>
              <a:rPr lang="en-US" sz="1800" dirty="0" smtClean="0">
                <a:solidFill>
                  <a:schemeClr val="accent1"/>
                </a:solidFill>
                <a:latin typeface="Lucida Sans Unicode" pitchFamily="34" charset="0"/>
              </a:rPr>
              <a:t>Architects</a:t>
            </a:r>
            <a:endParaRPr lang="en-US" sz="1800" dirty="0">
              <a:solidFill>
                <a:schemeClr val="accent1"/>
              </a:solidFill>
              <a:latin typeface="Lucida Sans Unicode" pitchFamily="34" charset="0"/>
            </a:endParaRPr>
          </a:p>
          <a:p>
            <a:pPr>
              <a:buFontTx/>
              <a:buNone/>
            </a:pPr>
            <a:r>
              <a:rPr lang="en-US" sz="1200" dirty="0">
                <a:solidFill>
                  <a:schemeClr val="accent1"/>
                </a:solidFill>
                <a:latin typeface="Lucida Sans Unicode" pitchFamily="34" charset="0"/>
              </a:rPr>
              <a:t>* Data as of </a:t>
            </a:r>
            <a:r>
              <a:rPr lang="en-US" sz="1200" dirty="0" smtClean="0">
                <a:solidFill>
                  <a:schemeClr val="accent1"/>
                </a:solidFill>
                <a:latin typeface="Lucida Sans Unicode" pitchFamily="34" charset="0"/>
              </a:rPr>
              <a:t>May 2018</a:t>
            </a:r>
            <a:endParaRPr lang="en-US" sz="1200" dirty="0">
              <a:solidFill>
                <a:schemeClr val="accent1"/>
              </a:solidFill>
              <a:latin typeface="Lucida Sans Unicode" pitchFamily="34" charset="0"/>
            </a:endParaRPr>
          </a:p>
        </p:txBody>
      </p:sp>
      <p:pic>
        <p:nvPicPr>
          <p:cNvPr id="242691" name="Picture 3" descr="daaa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76400"/>
            <a:ext cx="3030538" cy="4668838"/>
          </a:xfrm>
          <a:prstGeom prst="rect">
            <a:avLst/>
          </a:prstGeom>
          <a:noFill/>
        </p:spPr>
      </p:pic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CC0000"/>
                </a:solidFill>
                <a:latin typeface="BankGothic Md BT" pitchFamily="34" charset="0"/>
              </a:rPr>
              <a:t>Only 2% of licensed architects are black</a:t>
            </a:r>
            <a:endParaRPr lang="en-US" sz="4000" dirty="0">
              <a:solidFill>
                <a:srgbClr val="CC0000"/>
              </a:solidFill>
              <a:latin typeface="BankGothic Md BT" pitchFamily="34" charset="0"/>
            </a:endParaRPr>
          </a:p>
        </p:txBody>
      </p:sp>
      <p:sp>
        <p:nvSpPr>
          <p:cNvPr id="242693" name="Line 5"/>
          <p:cNvSpPr>
            <a:spLocks noChangeShapeType="1"/>
          </p:cNvSpPr>
          <p:nvPr/>
        </p:nvSpPr>
        <p:spPr bwMode="auto">
          <a:xfrm>
            <a:off x="4114800" y="2347913"/>
            <a:ext cx="41148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42694" name="Picture 6" descr="Mann Ki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128963"/>
            <a:ext cx="4038600" cy="31861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590800"/>
            <a:ext cx="7848600" cy="29238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2575" indent="-2825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I loved to draw- comics, then spaceships, then moon colonies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I liked to build model kits, planes, ships, cars, etc.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I always liked fixing things</a:t>
            </a:r>
          </a:p>
          <a:p>
            <a:pPr marL="282575" indent="-282575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In high school I took a shop class that taught  designing a wood frame house at ¼” scale- I WAS HOOKED!</a:t>
            </a:r>
          </a:p>
          <a:p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5791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Why 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Did I want to be an Architect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590800"/>
            <a:ext cx="7848600" cy="144655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College Degree in Architecture – Bachelor or Masters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Register experience as an Intern through AXP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Take and pass a state licensing exam</a:t>
            </a:r>
          </a:p>
          <a:p>
            <a:endParaRPr lang="en-US" sz="16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5791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How </a:t>
            </a: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do you become an Architect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752600"/>
            <a:ext cx="8382000" cy="292387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First, every college and university is </a:t>
            </a: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different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</a:t>
            </a: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Math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Art, design and drawing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Physics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Science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ea typeface="Roboto Medium" pitchFamily="2" charset="0"/>
                <a:cs typeface="Arial" pitchFamily="34" charset="0"/>
              </a:rPr>
              <a:t>  History</a:t>
            </a:r>
          </a:p>
          <a:p>
            <a:endParaRPr lang="en-US" sz="2400" dirty="0" smtClean="0">
              <a:latin typeface="Roboto Medium" pitchFamily="2" charset="0"/>
              <a:ea typeface="Roboto Medium" pitchFamily="2" charset="0"/>
            </a:endParaRPr>
          </a:p>
          <a:p>
            <a:endParaRPr lang="en-US" sz="16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3400"/>
            <a:ext cx="518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What you Need</a:t>
            </a:r>
            <a:endParaRPr lang="en-US" sz="4400" b="1" dirty="0" smtClean="0">
              <a:solidFill>
                <a:schemeClr val="accent5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to study Architecture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gradFill flip="none" rotWithShape="1">
            <a:gsLst>
              <a:gs pos="0">
                <a:srgbClr val="D3EA5E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Andrew E. Thompson AIA NOMA Passaic County Architect </a:t>
            </a:r>
            <a:endParaRPr lang="en-US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eSeal_NY_Thomp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133600"/>
            <a:ext cx="2362200" cy="2362200"/>
          </a:xfrm>
          <a:prstGeom prst="rect">
            <a:avLst/>
          </a:prstGeom>
        </p:spPr>
      </p:pic>
      <p:pic>
        <p:nvPicPr>
          <p:cNvPr id="6" name="Picture 5" descr="Eseal_CT_Thomp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3962400"/>
            <a:ext cx="2057400" cy="2057400"/>
          </a:xfrm>
          <a:prstGeom prst="rect">
            <a:avLst/>
          </a:prstGeom>
        </p:spPr>
      </p:pic>
      <p:pic>
        <p:nvPicPr>
          <p:cNvPr id="8" name="Picture 7" descr="Thompson N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362200"/>
            <a:ext cx="1905000" cy="1905000"/>
          </a:xfrm>
          <a:prstGeom prst="rect">
            <a:avLst/>
          </a:prstGeom>
        </p:spPr>
      </p:pic>
      <p:pic>
        <p:nvPicPr>
          <p:cNvPr id="10" name="Picture 9" descr="NJ-sign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990600"/>
            <a:ext cx="2895601" cy="2631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62200" y="41910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NY</a:t>
            </a:r>
            <a:endParaRPr lang="en-US" sz="32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57150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CT</a:t>
            </a:r>
            <a:endParaRPr lang="en-US" sz="32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350520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NJ</a:t>
            </a:r>
            <a:endParaRPr lang="en-US" sz="32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77200" y="411480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NC</a:t>
            </a:r>
            <a:endParaRPr lang="en-US" sz="3200" b="1" dirty="0">
              <a:solidFill>
                <a:srgbClr val="CC66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MineCraft</a:t>
            </a:r>
            <a:endParaRPr lang="en-US" dirty="0"/>
          </a:p>
        </p:txBody>
      </p:sp>
      <p:pic>
        <p:nvPicPr>
          <p:cNvPr id="4" name="Content Placeholder 3" descr="CodeBuilder-flipped-1000x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1521"/>
            <a:ext cx="8229600" cy="370332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r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8979" y="2057400"/>
            <a:ext cx="7865033" cy="365759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RS-JF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28600"/>
            <a:ext cx="7692189" cy="6299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77000"/>
            <a:ext cx="1143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MARCH 1998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401</Words>
  <Application>Microsoft Office PowerPoint</Application>
  <PresentationFormat>On-screen Show (4:3)</PresentationFormat>
  <Paragraphs>78</Paragraphs>
  <Slides>25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P.S. 21 Paterson NJ</vt:lpstr>
      <vt:lpstr>Slide 2</vt:lpstr>
      <vt:lpstr>Slide 3</vt:lpstr>
      <vt:lpstr>Slide 4</vt:lpstr>
      <vt:lpstr>Slide 5</vt:lpstr>
      <vt:lpstr>Slide 6</vt:lpstr>
      <vt:lpstr>MineCraft</vt:lpstr>
      <vt:lpstr>Slide 8</vt:lpstr>
      <vt:lpstr>Slide 9</vt:lpstr>
      <vt:lpstr>Slide 10</vt:lpstr>
      <vt:lpstr>DESIGN INNOVATION</vt:lpstr>
      <vt:lpstr>OR CASE STUDY- MSKCC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Only 2% of licensed architects are black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Andrew Thompson</dc:creator>
  <cp:lastModifiedBy>Andrew Thompson</cp:lastModifiedBy>
  <cp:revision>11</cp:revision>
  <dcterms:created xsi:type="dcterms:W3CDTF">2017-05-25T02:49:24Z</dcterms:created>
  <dcterms:modified xsi:type="dcterms:W3CDTF">2018-06-01T02:02:05Z</dcterms:modified>
</cp:coreProperties>
</file>